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1" r:id="rId5"/>
    <p:sldId id="260" r:id="rId6"/>
    <p:sldId id="257" r:id="rId7"/>
    <p:sldId id="258" r:id="rId8"/>
    <p:sldId id="259" r:id="rId9"/>
    <p:sldId id="262"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E6493-46FE-4F00-B8EC-F8955938C7FF}" type="datetimeFigureOut">
              <a:rPr lang="en-US" smtClean="0"/>
              <a:t>7/8/25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C0E6-8959-40FD-9278-B09571B86EF3}" type="slidenum">
              <a:rPr lang="en-US" smtClean="0"/>
              <a:t>‹#›</a:t>
            </a:fld>
            <a:endParaRPr lang="en-US"/>
          </a:p>
        </p:txBody>
      </p:sp>
    </p:spTree>
    <p:extLst>
      <p:ext uri="{BB962C8B-B14F-4D97-AF65-F5344CB8AC3E}">
        <p14:creationId xmlns:p14="http://schemas.microsoft.com/office/powerpoint/2010/main" val="347404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(no tie)</a:t>
            </a:r>
          </a:p>
          <a:p>
            <a:r>
              <a:rPr lang="en-US"/>
              <a:t>Examples of business casual clothing include suit jacket, dress shirt (no tie), blouse, dress pants, dress, or skirts. Shoes can consist of heels, flats, loafers, or oxfords.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a:t>Business Casual</a:t>
            </a:r>
            <a:br>
              <a:rPr lang="en-US"/>
            </a:br>
            <a:r>
              <a:rPr lang="en-US"/>
              <a:t>Examples of business casual clothing include dress pants, chinos, skirts, blouses, collared shirt, polo shirts, and sweaters, optionally paired with blazers or sport coats. Shoes can include loafers, flats, dress boots, or heels, while overly casual footwear such as flip-flops or athletic sneakers should be avoided.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40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Casual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solidFill>
                  <a:srgbClr val="2D2D2D"/>
                </a:solidFill>
                <a:effectLst/>
                <a:latin typeface="Calibri" panose="020F0502020204030204" pitchFamily="34" charset="0"/>
                <a:ea typeface="Calibri" panose="020F0502020204030204" pitchFamily="34" charset="0"/>
              </a:rPr>
              <a:t>Casual dress includes polo shirts, button-down shirts, blouses, and sweaters on top.  Bottoms might include jeans, khakis, linen pants, and cropped pants.  Casual shoes can incorporate loafers, low heels, or sandals.</a:t>
            </a:r>
            <a:endParaRPr lang="en-US" sz="12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940C0E6-8959-40FD-9278-B09571B86EF3}" type="slidenum">
              <a:rPr lang="en-US" smtClean="0"/>
              <a:t>3</a:t>
            </a:fld>
            <a:endParaRPr lang="en-US"/>
          </a:p>
        </p:txBody>
      </p:sp>
    </p:spTree>
    <p:extLst>
      <p:ext uri="{BB962C8B-B14F-4D97-AF65-F5344CB8AC3E}">
        <p14:creationId xmlns:p14="http://schemas.microsoft.com/office/powerpoint/2010/main" val="13540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5DBD-6E9D-A386-59D7-BCAC7E14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BE087-3040-7ED7-5DA5-C17233530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812E0-BA92-9FC1-AAA8-A41BA5F6DBF2}"/>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Resort Dress</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rPr>
              <a:t>A collared shirt or polo.  Long pants like slacks or khakis, dresses of all kinds, skirts, jumpsuits, dressier sandals and shoes. </a:t>
            </a:r>
          </a:p>
        </p:txBody>
      </p:sp>
      <p:sp>
        <p:nvSpPr>
          <p:cNvPr id="4" name="Slide Number Placeholder 3">
            <a:extLst>
              <a:ext uri="{FF2B5EF4-FFF2-40B4-BE49-F238E27FC236}">
                <a16:creationId xmlns:a16="http://schemas.microsoft.com/office/drawing/2014/main" id="{334DF326-AC6F-718D-C7D1-2237728735B4}"/>
              </a:ext>
            </a:extLst>
          </p:cNvPr>
          <p:cNvSpPr>
            <a:spLocks noGrp="1"/>
          </p:cNvSpPr>
          <p:nvPr>
            <p:ph type="sldNum" sz="quarter" idx="5"/>
          </p:nvPr>
        </p:nvSpPr>
        <p:spPr/>
        <p:txBody>
          <a:bodyPr/>
          <a:lstStyle/>
          <a:p>
            <a:fld id="{A940C0E6-8959-40FD-9278-B09571B86EF3}" type="slidenum">
              <a:rPr lang="en-US" smtClean="0"/>
              <a:t>4</a:t>
            </a:fld>
            <a:endParaRPr lang="en-US"/>
          </a:p>
        </p:txBody>
      </p:sp>
    </p:spTree>
    <p:extLst>
      <p:ext uri="{BB962C8B-B14F-4D97-AF65-F5344CB8AC3E}">
        <p14:creationId xmlns:p14="http://schemas.microsoft.com/office/powerpoint/2010/main" val="228861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394F-DAF0-4040-7F1B-78DF4C6EC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E35A0-0191-77E0-71B2-FD9650CE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25382-F7B6-7A17-90DC-B7844BF339CA}"/>
              </a:ext>
            </a:extLst>
          </p:cNvPr>
          <p:cNvSpPr>
            <a:spLocks noGrp="1"/>
          </p:cNvSpPr>
          <p:nvPr>
            <p:ph type="body" idx="1"/>
          </p:nvPr>
        </p:nvSpPr>
        <p:spPr/>
        <p:txBody>
          <a:bodyPr/>
          <a:lstStyle/>
          <a:p>
            <a:pPr marL="0" marR="0">
              <a:spcBef>
                <a:spcPts val="0"/>
              </a:spcBef>
              <a:spcAft>
                <a:spcPts val="0"/>
              </a:spcAft>
            </a:pPr>
            <a:r>
              <a:rPr lang="en-US" b="1"/>
              <a:t>Resort Casual </a:t>
            </a:r>
          </a:p>
          <a:p>
            <a:pPr marL="0" marR="0">
              <a:spcBef>
                <a:spcPts val="0"/>
              </a:spcBef>
              <a:spcAft>
                <a:spcPts val="0"/>
              </a:spcAft>
            </a:pPr>
            <a:r>
              <a:rPr lang="en-US"/>
              <a:t>Resort casual can encompass resort dress and casual wear, such as quality pullover shirts, collared shirt, blouse, skorts, skirts, dresses, shorts, sneakers, and sandals.  </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F1DF445-8A94-B1C2-B162-3FAE5412E323}"/>
              </a:ext>
            </a:extLst>
          </p:cNvPr>
          <p:cNvSpPr>
            <a:spLocks noGrp="1"/>
          </p:cNvSpPr>
          <p:nvPr>
            <p:ph type="sldNum" sz="quarter" idx="5"/>
          </p:nvPr>
        </p:nvSpPr>
        <p:spPr/>
        <p:txBody>
          <a:bodyPr/>
          <a:lstStyle/>
          <a:p>
            <a:fld id="{A940C0E6-8959-40FD-9278-B09571B86EF3}" type="slidenum">
              <a:rPr lang="en-US" smtClean="0"/>
              <a:t>5</a:t>
            </a:fld>
            <a:endParaRPr lang="en-US"/>
          </a:p>
        </p:txBody>
      </p:sp>
    </p:spTree>
    <p:extLst>
      <p:ext uri="{BB962C8B-B14F-4D97-AF65-F5344CB8AC3E}">
        <p14:creationId xmlns:p14="http://schemas.microsoft.com/office/powerpoint/2010/main" val="416420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Cocktail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Women can choose tailored dresses or blouses with skirts or slacks, while men should opt for a well-fitted suit or blazer. Finish the look with appropriate dress shoes or loafers. Avoid casual items like T-shirts or sneakers to maintain a refined appearance.</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4F94-FC9C-430A-9449-6F7C897A15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AC701-5F13-CCAF-110C-B70FDD5D9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91B2A-5FB5-44C4-8E71-F284F431E61B}"/>
              </a:ext>
            </a:extLst>
          </p:cNvPr>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rPr>
              <a:t>Formal</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a:t>Formal attire calls for polished, elevated looks that reflect a sophisticated business setting. For women, this includes floor-length gowns or elegant cocktail dresses in refined fabrics, paired with understated jewelry and heels or dressy flats. Men should wear a dark suit and tie or a tuxedo with classic dress shoes.</a:t>
            </a:r>
            <a:endParaRPr lang="en-US" sz="12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93E5357-2F36-4A3A-535D-714B04906B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0C0E6-8959-40FD-9278-B09571B86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2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524B-3D67-3FFA-994D-B4086B0E3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F23C19-28E5-AD18-CD02-214582BD9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03BD7-B924-2AFA-9512-2475BC48B806}"/>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18B621D7-E678-3D1C-28AF-22ADFB6BD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CC6E-C6C0-3A8B-FA34-F6AE9F57AC0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45684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7112-3208-0BCC-A0CC-F9B659FF60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9C0CD7-1732-6CBF-B2B0-5103FBE87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E4F4-B035-2997-3C80-F535DE7CBE22}"/>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9EE6DAFA-049B-6716-7AEA-007CDDEDC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DC988-C434-1CF2-CE8D-78CC4B7C86EA}"/>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93357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88AE2-3B3E-05A5-C088-D1A7255C2D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83871-EB66-CB9A-5E6B-63727FC8B4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1B307-0BFE-57AC-C8E9-5DD4069D18E1}"/>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5019FFA2-7D0A-2FCD-D2AD-0EAED13FF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4CED7-5115-4EA6-0AC2-975626652C2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8207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115A-0470-9F12-F356-5B9F2E3ED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A582A5-6716-5A99-9ADF-ABFB72525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1C80B-C3DC-5F75-34D2-B7880A9D0265}"/>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861F419E-DD5B-4953-52F3-2A320C52E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3D539-DDEE-FFF2-57A2-7A6E1155E1B6}"/>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54058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4445-1475-59F6-6B60-512BCBEE4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92F6C-19BB-9245-FD1C-99B0394E79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A4F8E-48C2-7260-834B-20F9E52251F1}"/>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53355F80-24B3-1D6B-BC22-11315C630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CA244-4858-905F-BC75-44476A4CA0BC}"/>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3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A5C-72F8-CB64-FB4F-DC382E599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2627D-C33D-CCDD-AC24-3F80663CDF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269BA-2CA1-5517-7931-078E5D250E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405FE-4649-B0FC-DCB7-D05B621B7CC6}"/>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6" name="Footer Placeholder 5">
            <a:extLst>
              <a:ext uri="{FF2B5EF4-FFF2-40B4-BE49-F238E27FC236}">
                <a16:creationId xmlns:a16="http://schemas.microsoft.com/office/drawing/2014/main" id="{B3B94E7B-4A5D-6FF3-5440-418D5401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66062B-A4B5-56DA-38BC-BE0F49B95CF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7805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47B1-51CC-6D35-9274-E841DCD4A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C8B22E-3E1F-9EB3-9625-F9C8E0034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D04D1-53A2-2BE7-1B65-A0873C5159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B3B4D-87B2-FD14-D8E8-F0EAED219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82106-9115-D9C3-9224-A89F606EF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67858-C996-042C-58DB-C5E733D132D5}"/>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8" name="Footer Placeholder 7">
            <a:extLst>
              <a:ext uri="{FF2B5EF4-FFF2-40B4-BE49-F238E27FC236}">
                <a16:creationId xmlns:a16="http://schemas.microsoft.com/office/drawing/2014/main" id="{FA63AC22-FE77-1115-5FF0-4FB734A4AF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6011E-6169-2728-6443-BC910BE9E691}"/>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376436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3757-28B1-2F3E-E02E-E9C28B23D0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D03F1-85AE-CCD6-B2FA-D1341F8C3005}"/>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4" name="Footer Placeholder 3">
            <a:extLst>
              <a:ext uri="{FF2B5EF4-FFF2-40B4-BE49-F238E27FC236}">
                <a16:creationId xmlns:a16="http://schemas.microsoft.com/office/drawing/2014/main" id="{AE5A89BE-EB49-F9BC-1691-9B811FACB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06358-3DA1-88E7-7EE7-D9B00F271AE3}"/>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171840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033E5-356F-1811-F102-217FC7DEFF81}"/>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3" name="Footer Placeholder 2">
            <a:extLst>
              <a:ext uri="{FF2B5EF4-FFF2-40B4-BE49-F238E27FC236}">
                <a16:creationId xmlns:a16="http://schemas.microsoft.com/office/drawing/2014/main" id="{1DF6B5FA-CEB7-1547-E7B3-A4564C187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D2D7A4-7E3D-AF03-314A-B3B215017A5F}"/>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279841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485E-58C5-CEF4-ADCD-DC931C781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3DE21-4CC4-71BB-F49D-B0D2AB8C6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085E0C-F108-979F-7711-0B8013BD4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3E362-2C6D-DB28-3591-34A59F679207}"/>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6" name="Footer Placeholder 5">
            <a:extLst>
              <a:ext uri="{FF2B5EF4-FFF2-40B4-BE49-F238E27FC236}">
                <a16:creationId xmlns:a16="http://schemas.microsoft.com/office/drawing/2014/main" id="{FBD1E3E1-B1D4-D8F2-EC60-8A82F54C7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8EA92-DFA1-BB6A-8B33-9DCC70B5E00E}"/>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406457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3999-5681-90B6-45E1-58A758E43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1167C-D40F-5835-E3CE-FC3525A0D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7ADD54-74C6-33C3-D6D2-C513B7461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0CA75A-ED6F-10DB-2991-61E6B564F217}"/>
              </a:ext>
            </a:extLst>
          </p:cNvPr>
          <p:cNvSpPr>
            <a:spLocks noGrp="1"/>
          </p:cNvSpPr>
          <p:nvPr>
            <p:ph type="dt" sz="half" idx="10"/>
          </p:nvPr>
        </p:nvSpPr>
        <p:spPr/>
        <p:txBody>
          <a:bodyPr/>
          <a:lstStyle/>
          <a:p>
            <a:fld id="{A227E4E0-0F6E-4D78-82C3-035E341142EE}" type="datetimeFigureOut">
              <a:rPr lang="en-US" smtClean="0"/>
              <a:t>7/8/25</a:t>
            </a:fld>
            <a:endParaRPr lang="en-US"/>
          </a:p>
        </p:txBody>
      </p:sp>
      <p:sp>
        <p:nvSpPr>
          <p:cNvPr id="6" name="Footer Placeholder 5">
            <a:extLst>
              <a:ext uri="{FF2B5EF4-FFF2-40B4-BE49-F238E27FC236}">
                <a16:creationId xmlns:a16="http://schemas.microsoft.com/office/drawing/2014/main" id="{219AB6AD-D1C9-F9D8-2449-B590E7BB1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428F2-E0FE-E1B6-B668-477B185572BB}"/>
              </a:ext>
            </a:extLst>
          </p:cNvPr>
          <p:cNvSpPr>
            <a:spLocks noGrp="1"/>
          </p:cNvSpPr>
          <p:nvPr>
            <p:ph type="sldNum" sz="quarter" idx="12"/>
          </p:nvPr>
        </p:nvSpPr>
        <p:spPr/>
        <p:txBody>
          <a:bodyPr/>
          <a:lstStyle/>
          <a:p>
            <a:fld id="{0BADD7C6-88A5-4D01-A8B6-6930154B72C0}" type="slidenum">
              <a:rPr lang="en-US" smtClean="0"/>
              <a:t>‹#›</a:t>
            </a:fld>
            <a:endParaRPr lang="en-US"/>
          </a:p>
        </p:txBody>
      </p:sp>
    </p:spTree>
    <p:extLst>
      <p:ext uri="{BB962C8B-B14F-4D97-AF65-F5344CB8AC3E}">
        <p14:creationId xmlns:p14="http://schemas.microsoft.com/office/powerpoint/2010/main" val="85606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62FD5-7D83-08B7-E718-639E411EE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4B1531-C249-B33D-3674-AD9D93662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19B81-C984-106A-3A47-3A555F2FBD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27E4E0-0F6E-4D78-82C3-035E341142EE}" type="datetimeFigureOut">
              <a:rPr lang="en-US" smtClean="0"/>
              <a:t>7/8/25</a:t>
            </a:fld>
            <a:endParaRPr lang="en-US"/>
          </a:p>
        </p:txBody>
      </p:sp>
      <p:sp>
        <p:nvSpPr>
          <p:cNvPr id="5" name="Footer Placeholder 4">
            <a:extLst>
              <a:ext uri="{FF2B5EF4-FFF2-40B4-BE49-F238E27FC236}">
                <a16:creationId xmlns:a16="http://schemas.microsoft.com/office/drawing/2014/main" id="{F35B6A3B-ED6F-A69A-0C7B-0D9ABC75E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0F92FE-E11C-E3C0-CD3A-50BF30CFA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DD7C6-88A5-4D01-A8B6-6930154B72C0}" type="slidenum">
              <a:rPr lang="en-US" smtClean="0"/>
              <a:t>‹#›</a:t>
            </a:fld>
            <a:endParaRPr lang="en-US"/>
          </a:p>
        </p:txBody>
      </p:sp>
    </p:spTree>
    <p:extLst>
      <p:ext uri="{BB962C8B-B14F-4D97-AF65-F5344CB8AC3E}">
        <p14:creationId xmlns:p14="http://schemas.microsoft.com/office/powerpoint/2010/main" val="108950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pic>
        <p:nvPicPr>
          <p:cNvPr id="5" name="Picture 4" descr="A person with a suitcase&#10;&#10;Description automatically generated">
            <a:extLst>
              <a:ext uri="{FF2B5EF4-FFF2-40B4-BE49-F238E27FC236}">
                <a16:creationId xmlns:a16="http://schemas.microsoft.com/office/drawing/2014/main" id="{3B03B5B7-4DF1-DF6E-23DD-433F670F9466}"/>
              </a:ext>
            </a:extLst>
          </p:cNvPr>
          <p:cNvPicPr>
            <a:picLocks noChangeAspect="1"/>
          </p:cNvPicPr>
          <p:nvPr/>
        </p:nvPicPr>
        <p:blipFill>
          <a:blip r:embed="rId3">
            <a:extLst>
              <a:ext uri="{28A0092B-C50C-407E-A947-70E740481C1C}">
                <a14:useLocalDpi xmlns:a14="http://schemas.microsoft.com/office/drawing/2010/main" val="0"/>
              </a:ext>
            </a:extLst>
          </a:blip>
          <a:srcRect l="64464"/>
          <a:stretch/>
        </p:blipFill>
        <p:spPr>
          <a:xfrm>
            <a:off x="4828736" y="605101"/>
            <a:ext cx="3976692" cy="629476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F11E045-282F-9ABA-B477-B54811092AC7}"/>
              </a:ext>
            </a:extLst>
          </p:cNvPr>
          <p:cNvPicPr>
            <a:picLocks noChangeAspect="1"/>
          </p:cNvPicPr>
          <p:nvPr/>
        </p:nvPicPr>
        <p:blipFill>
          <a:blip r:embed="rId4">
            <a:extLst>
              <a:ext uri="{28A0092B-C50C-407E-A947-70E740481C1C}">
                <a14:useLocalDpi xmlns:a14="http://schemas.microsoft.com/office/drawing/2010/main" val="0"/>
              </a:ext>
            </a:extLst>
          </a:blip>
          <a:srcRect l="6790" t="-2562" r="68568" b="2562"/>
          <a:stretch/>
        </p:blipFill>
        <p:spPr>
          <a:xfrm>
            <a:off x="2931070" y="82765"/>
            <a:ext cx="2810687" cy="6415698"/>
          </a:xfrm>
          <a:prstGeom prst="rect">
            <a:avLst/>
          </a:prstGeom>
          <a:effectLst>
            <a:outerShdw blurRad="50800" dist="38100" dir="2700000" algn="tl" rotWithShape="0">
              <a:prstClr val="black">
                <a:alpha val="40000"/>
              </a:prstClr>
            </a:outerShdw>
          </a:effectLst>
        </p:spPr>
      </p:pic>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Slightly less formal than business, but still polished.</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514261"/>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Suit jacket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shirt (no tie) or blouse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Heels, flats, loafers, or oxfords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95410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(no-tie)</a:t>
            </a: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Jeans</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mn-ea"/>
                <a:cs typeface="Hilton Sans" panose="020B0503020203020204" pitchFamily="34" charset="0"/>
              </a:rPr>
              <a:t>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pic>
        <p:nvPicPr>
          <p:cNvPr id="3" name="Picture 2" descr="A person in a suit&#10;&#10;Description automatically generated">
            <a:extLst>
              <a:ext uri="{FF2B5EF4-FFF2-40B4-BE49-F238E27FC236}">
                <a16:creationId xmlns:a16="http://schemas.microsoft.com/office/drawing/2014/main" id="{E84C61D3-DACC-3CA6-9F98-3953CD3A5783}"/>
              </a:ext>
            </a:extLst>
          </p:cNvPr>
          <p:cNvPicPr>
            <a:picLocks noChangeAspect="1"/>
          </p:cNvPicPr>
          <p:nvPr/>
        </p:nvPicPr>
        <p:blipFill>
          <a:blip r:embed="rId5">
            <a:extLst>
              <a:ext uri="{28A0092B-C50C-407E-A947-70E740481C1C}">
                <a14:useLocalDpi xmlns:a14="http://schemas.microsoft.com/office/drawing/2010/main" val="0"/>
              </a:ext>
            </a:extLst>
          </a:blip>
          <a:srcRect l="54233" r="5986" b="2937"/>
          <a:stretch/>
        </p:blipFill>
        <p:spPr>
          <a:xfrm>
            <a:off x="8268530" y="1473200"/>
            <a:ext cx="3923470" cy="5384800"/>
          </a:xfrm>
          <a:prstGeom prst="rect">
            <a:avLst/>
          </a:prstGeom>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7BECA4B7-2B25-0FA5-97F0-D6AA5709F3F2}"/>
              </a:ext>
            </a:extLst>
          </p:cNvPr>
          <p:cNvSpPr/>
          <p:nvPr/>
        </p:nvSpPr>
        <p:spPr>
          <a:xfrm>
            <a:off x="435428" y="145756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81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 balanced mix of professionalism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and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518113"/>
            <a:ext cx="3570323" cy="179895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Work appropriate shirt or blouse</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Nice jeans </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flats, heels, hip sneakers, or boots</a:t>
            </a:r>
            <a:endParaRPr kumimoji="0" lang="en-US" sz="3200" b="0" i="0" u="none" strike="noStrike" kern="100" cap="none" spc="0" normalizeH="0" baseline="0" noProof="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40363" y="5252882"/>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1246495"/>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Business casual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6807" y="5682623"/>
            <a:ext cx="6176598" cy="805926"/>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Athleisure, shorts, or leggings</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6937E"/>
                </a:solidFill>
                <a:effectLst/>
                <a:uLnTx/>
                <a:uFillTx/>
                <a:latin typeface="Aptos" panose="02110004020202020204"/>
                <a:ea typeface="+mn-ea"/>
                <a:cs typeface="+mn-cs"/>
              </a:rPr>
              <a:t>✘</a:t>
            </a:r>
            <a:r>
              <a:rPr kumimoji="0" lang="en-US" sz="1800" b="1"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mn-ea"/>
                <a:cs typeface="Hilton Sans" panose="020B0503020203020204" pitchFamily="34" charset="0"/>
              </a:rPr>
              <a:t>Sandals or exercise sneakers </a:t>
            </a: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3083408"/>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6AE08732-C2D6-6F3F-E42D-593A8F706E7C}"/>
              </a:ext>
            </a:extLst>
          </p:cNvPr>
          <p:cNvPicPr>
            <a:picLocks noChangeAspect="1"/>
          </p:cNvPicPr>
          <p:nvPr/>
        </p:nvPicPr>
        <p:blipFill rotWithShape="1">
          <a:blip r:embed="rId3">
            <a:extLst>
              <a:ext uri="{28A0092B-C50C-407E-A947-70E740481C1C}">
                <a14:useLocalDpi xmlns:a14="http://schemas.microsoft.com/office/drawing/2010/main" val="0"/>
              </a:ext>
            </a:extLst>
          </a:blip>
          <a:srcRect l="3768" t="583" r="72554" b="-583"/>
          <a:stretch/>
        </p:blipFill>
        <p:spPr>
          <a:xfrm>
            <a:off x="3715839" y="359537"/>
            <a:ext cx="2792956" cy="6634866"/>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BD42D2D7-3089-A5A3-EA1B-751EF96BCBAD}"/>
              </a:ext>
            </a:extLst>
          </p:cNvPr>
          <p:cNvPicPr>
            <a:picLocks noChangeAspect="1"/>
          </p:cNvPicPr>
          <p:nvPr/>
        </p:nvPicPr>
        <p:blipFill rotWithShape="1">
          <a:blip r:embed="rId4">
            <a:extLst>
              <a:ext uri="{28A0092B-C50C-407E-A947-70E740481C1C}">
                <a14:useLocalDpi xmlns:a14="http://schemas.microsoft.com/office/drawing/2010/main" val="0"/>
              </a:ext>
            </a:extLst>
          </a:blip>
          <a:srcRect l="11034" t="-1217" r="67052" b="1217"/>
          <a:stretch/>
        </p:blipFill>
        <p:spPr>
          <a:xfrm flipH="1">
            <a:off x="5538551" y="-180491"/>
            <a:ext cx="2653476" cy="6810851"/>
          </a:xfrm>
          <a:prstGeom prst="rect">
            <a:avLst/>
          </a:prstGeom>
          <a:effectLst>
            <a:outerShdw blurRad="50800" dist="38100" dir="8100000" algn="tr" rotWithShape="0">
              <a:prstClr val="black">
                <a:alpha val="40000"/>
              </a:prstClr>
            </a:outerShdw>
          </a:effectLst>
        </p:spPr>
      </p:pic>
      <p:grpSp>
        <p:nvGrpSpPr>
          <p:cNvPr id="4" name="Group 3">
            <a:extLst>
              <a:ext uri="{FF2B5EF4-FFF2-40B4-BE49-F238E27FC236}">
                <a16:creationId xmlns:a16="http://schemas.microsoft.com/office/drawing/2014/main" id="{700809E6-D3F6-3E9B-D472-AD9D8C5DA9C5}"/>
              </a:ext>
            </a:extLst>
          </p:cNvPr>
          <p:cNvGrpSpPr/>
          <p:nvPr/>
        </p:nvGrpSpPr>
        <p:grpSpPr>
          <a:xfrm>
            <a:off x="7624978" y="1066800"/>
            <a:ext cx="4567022" cy="5791200"/>
            <a:chOff x="7624978" y="1066800"/>
            <a:chExt cx="4567022" cy="5791200"/>
          </a:xfrm>
        </p:grpSpPr>
        <p:pic>
          <p:nvPicPr>
            <p:cNvPr id="27" name="Picture 26" descr="A person and person with luggage&#10;&#10;AI-generated content may be incorrect.">
              <a:extLst>
                <a:ext uri="{FF2B5EF4-FFF2-40B4-BE49-F238E27FC236}">
                  <a16:creationId xmlns:a16="http://schemas.microsoft.com/office/drawing/2014/main" id="{27B35126-FC43-A210-A314-411775540DC9}"/>
                </a:ext>
              </a:extLst>
            </p:cNvPr>
            <p:cNvPicPr>
              <a:picLocks noChangeAspect="1"/>
            </p:cNvPicPr>
            <p:nvPr/>
          </p:nvPicPr>
          <p:blipFill>
            <a:blip r:embed="rId5">
              <a:extLst>
                <a:ext uri="{28A0092B-C50C-407E-A947-70E740481C1C}">
                  <a14:useLocalDpi xmlns:a14="http://schemas.microsoft.com/office/drawing/2010/main" val="0"/>
                </a:ext>
              </a:extLst>
            </a:blip>
            <a:srcRect l="56368" t="9524" r="11498" b="18034"/>
            <a:stretch/>
          </p:blipFill>
          <p:spPr>
            <a:xfrm>
              <a:off x="7624978" y="1066800"/>
              <a:ext cx="4567022" cy="5791200"/>
            </a:xfrm>
            <a:prstGeom prst="rect">
              <a:avLst/>
            </a:prstGeom>
            <a:effectLst>
              <a:outerShdw blurRad="50800" dist="38100" dir="2700000" algn="tl" rotWithShape="0">
                <a:prstClr val="black">
                  <a:alpha val="40000"/>
                </a:prstClr>
              </a:outerShdw>
            </a:effectLst>
          </p:spPr>
        </p:pic>
        <p:pic>
          <p:nvPicPr>
            <p:cNvPr id="3" name="Picture 2" descr="A black and white sign with white text&#10;&#10;AI-generated content may be incorrect.">
              <a:extLst>
                <a:ext uri="{FF2B5EF4-FFF2-40B4-BE49-F238E27FC236}">
                  <a16:creationId xmlns:a16="http://schemas.microsoft.com/office/drawing/2014/main" id="{271569F6-ED08-8F38-3FEB-F5B4EF58A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3182" y="2344575"/>
              <a:ext cx="142038" cy="72760"/>
            </a:xfrm>
            <a:prstGeom prst="rect">
              <a:avLst/>
            </a:prstGeom>
          </p:spPr>
        </p:pic>
      </p:grpSp>
    </p:spTree>
    <p:extLst>
      <p:ext uri="{BB962C8B-B14F-4D97-AF65-F5344CB8AC3E}">
        <p14:creationId xmlns:p14="http://schemas.microsoft.com/office/powerpoint/2010/main" val="133638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20E0003-B329-2C2D-762A-8DCBDFE71CE4}"/>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83D6941D-EDF8-53EA-1FA5-0FBE636F4785}"/>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E708227F-C831-B819-F495-585993EB91AA}"/>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A relaxed yet polished look that prioritizes comfort.</a:t>
              </a:r>
            </a:p>
          </p:txBody>
        </p:sp>
        <p:sp>
          <p:nvSpPr>
            <p:cNvPr id="60" name="Rectangle 59">
              <a:extLst>
                <a:ext uri="{FF2B5EF4-FFF2-40B4-BE49-F238E27FC236}">
                  <a16:creationId xmlns:a16="http://schemas.microsoft.com/office/drawing/2014/main" id="{02BFBA5A-8979-EF95-55CB-F01323B15EA2}"/>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736C4DB1-74A4-F6C6-9646-1A79310EB031}"/>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Work appropriate shirt or blouse</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Skirt, dress, or cropped pants</a:t>
            </a:r>
          </a:p>
          <a:p>
            <a:pPr marL="22860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Nice jeans</a:t>
            </a:r>
            <a:r>
              <a:rPr lang="en-US" sz="1600" kern="100">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Loafers, flats, low heels, hip sneakers, or sandals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EA8B7449-D5C5-DB32-A7EA-470E84732C17}"/>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96" name="TextBox 95">
            <a:extLst>
              <a:ext uri="{FF2B5EF4-FFF2-40B4-BE49-F238E27FC236}">
                <a16:creationId xmlns:a16="http://schemas.microsoft.com/office/drawing/2014/main" id="{88F5AE40-9C32-D49D-0500-F2EF58C8117C}"/>
              </a:ext>
            </a:extLst>
          </p:cNvPr>
          <p:cNvSpPr txBox="1"/>
          <p:nvPr/>
        </p:nvSpPr>
        <p:spPr>
          <a:xfrm>
            <a:off x="435428" y="359537"/>
            <a:ext cx="2928257" cy="669414"/>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Casual</a:t>
            </a:r>
            <a:endParaRPr lang="en-US" sz="1600">
              <a:latin typeface="Hilton Serif" pitchFamily="2" charset="0"/>
              <a:ea typeface="Hilton Serif" pitchFamily="2" charset="0"/>
            </a:endParaRPr>
          </a:p>
        </p:txBody>
      </p:sp>
      <p:sp>
        <p:nvSpPr>
          <p:cNvPr id="7" name="TextBox 6">
            <a:extLst>
              <a:ext uri="{FF2B5EF4-FFF2-40B4-BE49-F238E27FC236}">
                <a16:creationId xmlns:a16="http://schemas.microsoft.com/office/drawing/2014/main" id="{EF6D0550-5B35-C929-3B26-9262211340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D6B39CE1-A331-A3A8-3829-ED2465D301DC}"/>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10" name="Rectangle 9">
            <a:extLst>
              <a:ext uri="{FF2B5EF4-FFF2-40B4-BE49-F238E27FC236}">
                <a16:creationId xmlns:a16="http://schemas.microsoft.com/office/drawing/2014/main" id="{7BECA4B7-2B25-0FA5-97F0-D6AA5709F3F2}"/>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ffee grinder&#10;&#10;AI-generated content may be incorrect.">
            <a:extLst>
              <a:ext uri="{FF2B5EF4-FFF2-40B4-BE49-F238E27FC236}">
                <a16:creationId xmlns:a16="http://schemas.microsoft.com/office/drawing/2014/main" id="{1AE29EE9-16A1-98F4-1C40-C52AA51908B1}"/>
              </a:ext>
            </a:extLst>
          </p:cNvPr>
          <p:cNvPicPr>
            <a:picLocks noChangeAspect="1"/>
          </p:cNvPicPr>
          <p:nvPr/>
        </p:nvPicPr>
        <p:blipFill>
          <a:blip r:embed="rId3">
            <a:extLst>
              <a:ext uri="{28A0092B-C50C-407E-A947-70E740481C1C}">
                <a14:useLocalDpi xmlns:a14="http://schemas.microsoft.com/office/drawing/2010/main" val="0"/>
              </a:ext>
            </a:extLst>
          </a:blip>
          <a:srcRect l="3805" r="74205"/>
          <a:stretch/>
        </p:blipFill>
        <p:spPr>
          <a:xfrm>
            <a:off x="3615485" y="487421"/>
            <a:ext cx="2390673" cy="6115303"/>
          </a:xfrm>
          <a:prstGeom prst="rect">
            <a:avLst/>
          </a:prstGeom>
          <a:effectLst>
            <a:outerShdw blurRad="50800" dist="38100" dir="8100000" algn="tr" rotWithShape="0">
              <a:prstClr val="black">
                <a:alpha val="40000"/>
              </a:prstClr>
            </a:outerShdw>
          </a:effectLst>
        </p:spPr>
      </p:pic>
      <p:pic>
        <p:nvPicPr>
          <p:cNvPr id="12" name="Picture 11" descr="A person in a suit and jeans&#10;&#10;AI-generated content may be incorrect.">
            <a:extLst>
              <a:ext uri="{FF2B5EF4-FFF2-40B4-BE49-F238E27FC236}">
                <a16:creationId xmlns:a16="http://schemas.microsoft.com/office/drawing/2014/main" id="{16587CF2-E381-86F0-EA23-9913948D8259}"/>
              </a:ext>
            </a:extLst>
          </p:cNvPr>
          <p:cNvPicPr>
            <a:picLocks noChangeAspect="1"/>
          </p:cNvPicPr>
          <p:nvPr/>
        </p:nvPicPr>
        <p:blipFill>
          <a:blip r:embed="rId4">
            <a:extLst>
              <a:ext uri="{28A0092B-C50C-407E-A947-70E740481C1C}">
                <a14:useLocalDpi xmlns:a14="http://schemas.microsoft.com/office/drawing/2010/main" val="0"/>
              </a:ext>
            </a:extLst>
          </a:blip>
          <a:srcRect l="8885" r="67605" b="740"/>
          <a:stretch/>
        </p:blipFill>
        <p:spPr>
          <a:xfrm>
            <a:off x="5325880" y="742697"/>
            <a:ext cx="2574965" cy="6115303"/>
          </a:xfrm>
          <a:prstGeom prst="rect">
            <a:avLst/>
          </a:prstGeom>
          <a:effectLst>
            <a:outerShdw blurRad="50800" dist="38100" dir="5400000" algn="t" rotWithShape="0">
              <a:prstClr val="black">
                <a:alpha val="40000"/>
              </a:prstClr>
            </a:outerShdw>
          </a:effectLst>
        </p:spPr>
      </p:pic>
      <p:pic>
        <p:nvPicPr>
          <p:cNvPr id="15" name="Picture 14" descr="A person carrying a purse&#10;&#10;AI-generated content may be incorrect.">
            <a:extLst>
              <a:ext uri="{FF2B5EF4-FFF2-40B4-BE49-F238E27FC236}">
                <a16:creationId xmlns:a16="http://schemas.microsoft.com/office/drawing/2014/main" id="{B2769253-4AD0-B255-FC8F-49D11B66AED7}"/>
              </a:ext>
            </a:extLst>
          </p:cNvPr>
          <p:cNvPicPr>
            <a:picLocks noChangeAspect="1"/>
          </p:cNvPicPr>
          <p:nvPr/>
        </p:nvPicPr>
        <p:blipFill>
          <a:blip r:embed="rId5">
            <a:extLst>
              <a:ext uri="{28A0092B-C50C-407E-A947-70E740481C1C}">
                <a14:useLocalDpi xmlns:a14="http://schemas.microsoft.com/office/drawing/2010/main" val="0"/>
              </a:ext>
            </a:extLst>
          </a:blip>
          <a:srcRect l="3761" r="67326" b="3221"/>
          <a:stretch/>
        </p:blipFill>
        <p:spPr>
          <a:xfrm>
            <a:off x="7621236" y="1144586"/>
            <a:ext cx="3034508" cy="5713414"/>
          </a:xfrm>
          <a:prstGeom prst="rect">
            <a:avLst/>
          </a:prstGeom>
          <a:effectLst>
            <a:outerShdw blurRad="50800" dist="38100" dir="2700000" algn="tl" rotWithShape="0">
              <a:prstClr val="black">
                <a:alpha val="40000"/>
              </a:prstClr>
            </a:outerShdw>
          </a:effectLst>
        </p:spPr>
      </p:pic>
      <p:pic>
        <p:nvPicPr>
          <p:cNvPr id="17" name="Picture 16" descr="A person in a pink and white checkered shirt&#10;&#10;AI-generated content may be incorrect.">
            <a:extLst>
              <a:ext uri="{FF2B5EF4-FFF2-40B4-BE49-F238E27FC236}">
                <a16:creationId xmlns:a16="http://schemas.microsoft.com/office/drawing/2014/main" id="{D6C93359-C1BD-31FD-56C9-9A575E28B3DC}"/>
              </a:ext>
            </a:extLst>
          </p:cNvPr>
          <p:cNvPicPr>
            <a:picLocks noChangeAspect="1"/>
          </p:cNvPicPr>
          <p:nvPr/>
        </p:nvPicPr>
        <p:blipFill>
          <a:blip r:embed="rId6">
            <a:extLst>
              <a:ext uri="{28A0092B-C50C-407E-A947-70E740481C1C}">
                <a14:useLocalDpi xmlns:a14="http://schemas.microsoft.com/office/drawing/2010/main" val="0"/>
              </a:ext>
            </a:extLst>
          </a:blip>
          <a:srcRect l="5399" t="-1" r="77117" b="13561"/>
          <a:stretch/>
        </p:blipFill>
        <p:spPr>
          <a:xfrm>
            <a:off x="10045604" y="889000"/>
            <a:ext cx="2146396" cy="596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89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09FD-01A8-9083-4FBC-5E36FE110EFF}"/>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F8801E72-6291-F232-6196-A03506AACE52}"/>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51A2AB2A-1F8C-C35C-B852-CBDE7DCBB0CC}"/>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D10CD78-8AD8-6180-5C46-28C5B975D314}"/>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latin typeface="Hilton Sans" panose="020B0503020203020204" pitchFamily="34" charset="0"/>
                  <a:cs typeface="Hilton Sans" panose="020B0503020203020204" pitchFamily="34" charset="0"/>
                </a:rPr>
                <a:t>Polished and effortless, for a relaxed yet refined setting.</a:t>
              </a:r>
            </a:p>
          </p:txBody>
        </p:sp>
        <p:sp>
          <p:nvSpPr>
            <p:cNvPr id="60" name="Rectangle 59">
              <a:extLst>
                <a:ext uri="{FF2B5EF4-FFF2-40B4-BE49-F238E27FC236}">
                  <a16:creationId xmlns:a16="http://schemas.microsoft.com/office/drawing/2014/main" id="{03EAE270-719C-FDE8-D388-51CA68218AB0}"/>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DFCBE6E2-0C1D-3CB3-1C40-060E703CEDEE}"/>
              </a:ext>
            </a:extLst>
          </p:cNvPr>
          <p:cNvSpPr txBox="1"/>
          <p:nvPr/>
        </p:nvSpPr>
        <p:spPr>
          <a:xfrm>
            <a:off x="435428" y="3402478"/>
            <a:ext cx="3709852" cy="1798954"/>
          </a:xfrm>
          <a:prstGeom prst="rect">
            <a:avLst/>
          </a:prstGeom>
          <a:noFill/>
        </p:spPr>
        <p:txBody>
          <a:bodyPr wrap="square" lIns="0">
            <a:spAutoFit/>
          </a:bodyPr>
          <a:lstStyle/>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Collared shirts or stylish blouses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Dresses, skirts, or jumpsuits</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a:effectLst/>
                <a:latin typeface="Hilton Sans" panose="020B0503020203020204" pitchFamily="34" charset="0"/>
                <a:ea typeface="Aptos" panose="020B0004020202020204" pitchFamily="34" charset="0"/>
                <a:cs typeface="Hilton Sans" panose="020B0503020203020204" pitchFamily="34" charset="0"/>
              </a:rPr>
              <a:t>Slacks, khakis, or linen pants </a:t>
            </a:r>
          </a:p>
          <a:p>
            <a:pPr marL="228600" marR="0">
              <a:lnSpc>
                <a:spcPct val="115000"/>
              </a:lnSpc>
              <a:spcAft>
                <a:spcPts val="800"/>
              </a:spcAft>
            </a:pP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a:effectLst/>
                <a:latin typeface="Hilton Sans" panose="020B0503020203020204" pitchFamily="34" charset="0"/>
                <a:ea typeface="Aptos" panose="020B0004020202020204" pitchFamily="34" charset="0"/>
                <a:cs typeface="Hilton Sans" panose="020B0503020203020204" pitchFamily="34" charset="0"/>
              </a:rPr>
              <a:t> Dressier sandals, loafers, or closed-toe shoes</a:t>
            </a:r>
            <a:endParaRPr lang="en-US" sz="3200" kern="10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AE4CECD7-51E6-6958-A573-54282F8DF71F}"/>
              </a:ext>
            </a:extLst>
          </p:cNvPr>
          <p:cNvSpPr txBox="1"/>
          <p:nvPr/>
        </p:nvSpPr>
        <p:spPr>
          <a:xfrm>
            <a:off x="438984" y="5307007"/>
            <a:ext cx="3084743"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0F0A2225-FECD-F879-8190-CC2E85B9DD72}"/>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a:t>
            </a:r>
            <a:r>
              <a:rPr lang="en-US" sz="1600"/>
              <a:t>shorts, or sweatpants</a:t>
            </a:r>
            <a:endParaRPr lang="en-US" sz="1600">
              <a:latin typeface="Hilton Sans" panose="020B0503020203020204" pitchFamily="34" charset="0"/>
              <a:cs typeface="Hilton Sans" panose="020B0503020203020204" pitchFamily="34" charset="0"/>
            </a:endParaRP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57F94CA-B4FD-A167-0A5C-A5AAE09711BE}"/>
              </a:ext>
            </a:extLst>
          </p:cNvPr>
          <p:cNvSpPr txBox="1"/>
          <p:nvPr/>
        </p:nvSpPr>
        <p:spPr>
          <a:xfrm>
            <a:off x="435428" y="2967773"/>
            <a:ext cx="3354491"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8B32C6DF-4BB1-CCAE-5081-46660A005BDE}"/>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dress</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ADCC0AEA-F41B-0C33-33DD-0EFE53034C18}"/>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pink shirt and white pants&#10;&#10;AI-generated content may be incorrect.">
            <a:extLst>
              <a:ext uri="{FF2B5EF4-FFF2-40B4-BE49-F238E27FC236}">
                <a16:creationId xmlns:a16="http://schemas.microsoft.com/office/drawing/2014/main" id="{5BD2723E-2494-94F4-DA6C-14EB07DA77EB}"/>
              </a:ext>
            </a:extLst>
          </p:cNvPr>
          <p:cNvPicPr>
            <a:picLocks noChangeAspect="1"/>
          </p:cNvPicPr>
          <p:nvPr/>
        </p:nvPicPr>
        <p:blipFill>
          <a:blip r:embed="rId3">
            <a:extLst>
              <a:ext uri="{28A0092B-C50C-407E-A947-70E740481C1C}">
                <a14:useLocalDpi xmlns:a14="http://schemas.microsoft.com/office/drawing/2010/main" val="0"/>
              </a:ext>
            </a:extLst>
          </a:blip>
          <a:srcRect l="12197" r="68388" b="2908"/>
          <a:stretch/>
        </p:blipFill>
        <p:spPr>
          <a:xfrm>
            <a:off x="7919623" y="982784"/>
            <a:ext cx="2146370" cy="5875216"/>
          </a:xfrm>
          <a:prstGeom prst="rect">
            <a:avLst/>
          </a:prstGeom>
          <a:effectLst>
            <a:outerShdw blurRad="50800" dist="38100" dir="2700000" algn="tl" rotWithShape="0">
              <a:prstClr val="black">
                <a:alpha val="40000"/>
              </a:prstClr>
            </a:outerShdw>
          </a:effectLst>
        </p:spPr>
      </p:pic>
      <p:pic>
        <p:nvPicPr>
          <p:cNvPr id="10" name="Picture 9" descr="A person in a white shirt and black pants&#10;&#10;AI-generated content may be incorrect.">
            <a:extLst>
              <a:ext uri="{FF2B5EF4-FFF2-40B4-BE49-F238E27FC236}">
                <a16:creationId xmlns:a16="http://schemas.microsoft.com/office/drawing/2014/main" id="{84DE7DF0-FCA1-1C45-21D4-37F61EB0FD8E}"/>
              </a:ext>
            </a:extLst>
          </p:cNvPr>
          <p:cNvPicPr>
            <a:picLocks noChangeAspect="1"/>
          </p:cNvPicPr>
          <p:nvPr/>
        </p:nvPicPr>
        <p:blipFill>
          <a:blip r:embed="rId4">
            <a:extLst>
              <a:ext uri="{28A0092B-C50C-407E-A947-70E740481C1C}">
                <a14:useLocalDpi xmlns:a14="http://schemas.microsoft.com/office/drawing/2010/main" val="0"/>
              </a:ext>
            </a:extLst>
          </a:blip>
          <a:srcRect l="11824" r="72016" b="7414"/>
          <a:stretch/>
        </p:blipFill>
        <p:spPr>
          <a:xfrm>
            <a:off x="10210169" y="471408"/>
            <a:ext cx="1981831" cy="6386592"/>
          </a:xfrm>
          <a:prstGeom prst="rect">
            <a:avLst/>
          </a:prstGeom>
          <a:effectLst>
            <a:outerShdw blurRad="50800" dist="38100" dir="2700000" algn="tl" rotWithShape="0">
              <a:prstClr val="black">
                <a:alpha val="40000"/>
              </a:prstClr>
            </a:outerShdw>
          </a:effectLst>
        </p:spPr>
      </p:pic>
      <p:pic>
        <p:nvPicPr>
          <p:cNvPr id="13" name="Picture 12" descr="A black background with a black square&#10;&#10;AI-generated content may be incorrect.">
            <a:extLst>
              <a:ext uri="{FF2B5EF4-FFF2-40B4-BE49-F238E27FC236}">
                <a16:creationId xmlns:a16="http://schemas.microsoft.com/office/drawing/2014/main" id="{5B5850A3-377F-07AB-38A0-C1EF2208DF24}"/>
              </a:ext>
            </a:extLst>
          </p:cNvPr>
          <p:cNvPicPr>
            <a:picLocks noChangeAspect="1"/>
          </p:cNvPicPr>
          <p:nvPr/>
        </p:nvPicPr>
        <p:blipFill>
          <a:blip r:embed="rId5">
            <a:extLst>
              <a:ext uri="{28A0092B-C50C-407E-A947-70E740481C1C}">
                <a14:useLocalDpi xmlns:a14="http://schemas.microsoft.com/office/drawing/2010/main" val="0"/>
              </a:ext>
            </a:extLst>
          </a:blip>
          <a:srcRect r="83250"/>
          <a:stretch/>
        </p:blipFill>
        <p:spPr>
          <a:xfrm>
            <a:off x="3790600" y="491672"/>
            <a:ext cx="1890031" cy="6216308"/>
          </a:xfrm>
          <a:prstGeom prst="rect">
            <a:avLst/>
          </a:prstGeom>
          <a:effectLst>
            <a:outerShdw blurRad="50800" dist="38100" dir="5400000" algn="t" rotWithShape="0">
              <a:prstClr val="black">
                <a:alpha val="40000"/>
              </a:prstClr>
            </a:outerShdw>
          </a:effectLst>
        </p:spPr>
      </p:pic>
      <p:pic>
        <p:nvPicPr>
          <p:cNvPr id="16" name="Picture 15" descr="A person in a dress&#10;&#10;AI-generated content may be incorrect.">
            <a:extLst>
              <a:ext uri="{FF2B5EF4-FFF2-40B4-BE49-F238E27FC236}">
                <a16:creationId xmlns:a16="http://schemas.microsoft.com/office/drawing/2014/main" id="{170C48BB-8A06-A86A-BC38-D08C4D0F8FDD}"/>
              </a:ext>
            </a:extLst>
          </p:cNvPr>
          <p:cNvPicPr>
            <a:picLocks noChangeAspect="1"/>
          </p:cNvPicPr>
          <p:nvPr/>
        </p:nvPicPr>
        <p:blipFill>
          <a:blip r:embed="rId6">
            <a:extLst>
              <a:ext uri="{28A0092B-C50C-407E-A947-70E740481C1C}">
                <a14:useLocalDpi xmlns:a14="http://schemas.microsoft.com/office/drawing/2010/main" val="0"/>
              </a:ext>
            </a:extLst>
          </a:blip>
          <a:srcRect l="7980" r="72412"/>
          <a:stretch/>
        </p:blipFill>
        <p:spPr>
          <a:xfrm>
            <a:off x="5520590" y="498180"/>
            <a:ext cx="2312769" cy="63026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8300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EA12F-C5A6-6D04-4D4B-9ACA2B71FA96}"/>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E029EEC5-D367-ADD7-050A-0C7134DD84B0}"/>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spc="40">
              <a:latin typeface="Hilton Sans" panose="020B0503020203020204" pitchFamily="34" charset="0"/>
              <a:cs typeface="Hilton Sans" panose="020B0503020203020204" pitchFamily="34" charset="0"/>
            </a:endParaRPr>
          </a:p>
        </p:txBody>
      </p:sp>
      <p:grpSp>
        <p:nvGrpSpPr>
          <p:cNvPr id="61" name="Group 60">
            <a:extLst>
              <a:ext uri="{FF2B5EF4-FFF2-40B4-BE49-F238E27FC236}">
                <a16:creationId xmlns:a16="http://schemas.microsoft.com/office/drawing/2014/main" id="{2408A358-76C7-1CC6-08DC-E256A68FC001}"/>
              </a:ext>
            </a:extLst>
          </p:cNvPr>
          <p:cNvGrpSpPr/>
          <p:nvPr/>
        </p:nvGrpSpPr>
        <p:grpSpPr>
          <a:xfrm>
            <a:off x="8337873" y="359537"/>
            <a:ext cx="3854127" cy="960230"/>
            <a:chOff x="6332285" y="676001"/>
            <a:chExt cx="4421412" cy="960230"/>
          </a:xfrm>
          <a:effectLst/>
        </p:grpSpPr>
        <p:sp>
          <p:nvSpPr>
            <p:cNvPr id="59" name="Rectangle 58">
              <a:extLst>
                <a:ext uri="{FF2B5EF4-FFF2-40B4-BE49-F238E27FC236}">
                  <a16:creationId xmlns:a16="http://schemas.microsoft.com/office/drawing/2014/main" id="{C6EEF9B7-5E02-79AF-9B6E-12A37A19BBAF}"/>
                </a:ext>
              </a:extLst>
            </p:cNvPr>
            <p:cNvSpPr/>
            <p:nvPr/>
          </p:nvSpPr>
          <p:spPr>
            <a:xfrm>
              <a:off x="6332285" y="676001"/>
              <a:ext cx="442141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r>
                <a:rPr lang="en-US" sz="1600"/>
                <a:t>A relaxed blend of resort wear and casual comfort.</a:t>
              </a:r>
              <a:endParaRPr lang="en-US" sz="1600">
                <a:latin typeface="Hilton Sans" panose="020B0503020203020204" pitchFamily="34" charset="0"/>
                <a:cs typeface="Hilton Sans" panose="020B0503020203020204" pitchFamily="34" charset="0"/>
              </a:endParaRPr>
            </a:p>
          </p:txBody>
        </p:sp>
        <p:sp>
          <p:nvSpPr>
            <p:cNvPr id="60" name="Rectangle 59">
              <a:extLst>
                <a:ext uri="{FF2B5EF4-FFF2-40B4-BE49-F238E27FC236}">
                  <a16:creationId xmlns:a16="http://schemas.microsoft.com/office/drawing/2014/main" id="{50325FD2-E4C7-D569-BDBF-2A090F84E9DA}"/>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a:extLst>
              <a:ext uri="{FF2B5EF4-FFF2-40B4-BE49-F238E27FC236}">
                <a16:creationId xmlns:a16="http://schemas.microsoft.com/office/drawing/2014/main" id="{9D106E6B-8CC7-812A-F4BB-3805ADA08025}"/>
              </a:ext>
            </a:extLst>
          </p:cNvPr>
          <p:cNvSpPr txBox="1"/>
          <p:nvPr/>
        </p:nvSpPr>
        <p:spPr>
          <a:xfrm>
            <a:off x="435428" y="3402478"/>
            <a:ext cx="3821262" cy="1797415"/>
          </a:xfrm>
          <a:prstGeom prst="rect">
            <a:avLst/>
          </a:prstGeom>
          <a:noFill/>
        </p:spPr>
        <p:txBody>
          <a:bodyPr wrap="square" lIns="0">
            <a:spAutoFit/>
          </a:bodyPr>
          <a:lstStyle/>
          <a:p>
            <a:pPr marL="228600" marR="0">
              <a:lnSpc>
                <a:spcPct val="115000"/>
              </a:lnSpc>
              <a:spcAft>
                <a:spcPts val="800"/>
              </a:spcAft>
            </a:pPr>
            <a:r>
              <a:rPr lang="en-US" sz="1600" kern="100" dirty="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dirty="0">
                <a:effectLst/>
                <a:latin typeface="Hilton Sans" panose="020B0503020203020204" pitchFamily="34" charset="0"/>
                <a:ea typeface="Aptos" panose="020B0004020202020204" pitchFamily="34" charset="0"/>
                <a:cs typeface="Hilton Sans" panose="020B0503020203020204" pitchFamily="34" charset="0"/>
              </a:rPr>
              <a:t> Collared shirt, quality pullover top, or blouse</a:t>
            </a:r>
            <a:endParaRPr lang="en-US" sz="3200" kern="100" dirty="0">
              <a:effectLst/>
              <a:latin typeface="Hilton Sans" panose="020B0503020203020204" pitchFamily="34" charset="0"/>
              <a:ea typeface="Aptos" panose="020B0004020202020204" pitchFamily="34" charset="0"/>
              <a:cs typeface="Hilton Sans" panose="020B0503020203020204" pitchFamily="34" charset="0"/>
            </a:endParaRPr>
          </a:p>
          <a:p>
            <a:pPr marL="228600">
              <a:lnSpc>
                <a:spcPct val="115000"/>
              </a:lnSpc>
              <a:spcAft>
                <a:spcPts val="800"/>
              </a:spcAft>
            </a:pPr>
            <a:r>
              <a:rPr lang="en-US" sz="1600" kern="100" dirty="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dirty="0">
                <a:effectLst/>
                <a:latin typeface="Hilton Sans" panose="020B0503020203020204" pitchFamily="34" charset="0"/>
                <a:ea typeface="Aptos" panose="020B0004020202020204" pitchFamily="34" charset="0"/>
                <a:cs typeface="Hilton Sans" panose="020B0503020203020204" pitchFamily="34" charset="0"/>
              </a:rPr>
              <a:t>  Dresses, skirts, or skorts</a:t>
            </a:r>
          </a:p>
          <a:p>
            <a:pPr marL="228600">
              <a:lnSpc>
                <a:spcPct val="115000"/>
              </a:lnSpc>
              <a:spcAft>
                <a:spcPts val="800"/>
              </a:spcAft>
            </a:pPr>
            <a:r>
              <a:rPr lang="en-US" sz="1600" kern="100" dirty="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kern="100" dirty="0">
                <a:latin typeface="Hilton Sans" panose="020B0503020203020204" pitchFamily="34" charset="0"/>
                <a:ea typeface="Aptos" panose="020B0004020202020204" pitchFamily="34" charset="0"/>
                <a:cs typeface="Hilton Sans" panose="020B0503020203020204" pitchFamily="34" charset="0"/>
              </a:rPr>
              <a:t>K</a:t>
            </a:r>
            <a:r>
              <a:rPr lang="en-US" sz="1600" kern="100" dirty="0">
                <a:effectLst/>
                <a:latin typeface="Hilton Sans" panose="020B0503020203020204" pitchFamily="34" charset="0"/>
                <a:ea typeface="Aptos" panose="020B0004020202020204" pitchFamily="34" charset="0"/>
                <a:cs typeface="Hilton Sans" panose="020B0503020203020204" pitchFamily="34" charset="0"/>
              </a:rPr>
              <a:t>hakis, linen pants, or tailored shorts</a:t>
            </a:r>
          </a:p>
          <a:p>
            <a:pPr marL="228600" marR="0">
              <a:lnSpc>
                <a:spcPct val="115000"/>
              </a:lnSpc>
              <a:spcAft>
                <a:spcPts val="800"/>
              </a:spcAft>
            </a:pPr>
            <a:r>
              <a:rPr lang="en-US" sz="1600" kern="100" dirty="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a:t>
            </a:r>
            <a:r>
              <a:rPr lang="en-US" sz="1600" kern="100" dirty="0">
                <a:effectLst/>
                <a:latin typeface="Hilton Sans" panose="020B0503020203020204" pitchFamily="34" charset="0"/>
                <a:ea typeface="Aptos" panose="020B0004020202020204" pitchFamily="34" charset="0"/>
                <a:cs typeface="Hilton Sans" panose="020B0503020203020204" pitchFamily="34" charset="0"/>
              </a:rPr>
              <a:t> Sandals, loafers, sneakers, or flats</a:t>
            </a:r>
            <a:endParaRPr lang="en-US" sz="3200" kern="100" dirty="0">
              <a:effectLst/>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B4843C95-C65A-FC08-442A-AEFA68416039}"/>
              </a:ext>
            </a:extLst>
          </p:cNvPr>
          <p:cNvSpPr txBox="1"/>
          <p:nvPr/>
        </p:nvSpPr>
        <p:spPr>
          <a:xfrm>
            <a:off x="435428" y="5307007"/>
            <a:ext cx="3088300"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not to wear:</a:t>
            </a:r>
          </a:p>
        </p:txBody>
      </p:sp>
      <p:sp>
        <p:nvSpPr>
          <p:cNvPr id="7" name="TextBox 6">
            <a:extLst>
              <a:ext uri="{FF2B5EF4-FFF2-40B4-BE49-F238E27FC236}">
                <a16:creationId xmlns:a16="http://schemas.microsoft.com/office/drawing/2014/main" id="{FA5A708D-51B4-C7D8-2E26-9CA827F29C94}"/>
              </a:ext>
            </a:extLst>
          </p:cNvPr>
          <p:cNvSpPr txBox="1"/>
          <p:nvPr/>
        </p:nvSpPr>
        <p:spPr>
          <a:xfrm>
            <a:off x="435428" y="5736748"/>
            <a:ext cx="6176598" cy="811184"/>
          </a:xfrm>
          <a:prstGeom prst="rect">
            <a:avLst/>
          </a:prstGeom>
          <a:noFill/>
        </p:spPr>
        <p:txBody>
          <a:bodyPr wrap="square" lIns="0">
            <a:spAutoFit/>
          </a:bodyPr>
          <a:lstStyle/>
          <a:p>
            <a:pPr marL="228600" marR="0">
              <a:lnSpc>
                <a:spcPct val="115000"/>
              </a:lnSpc>
              <a:spcAft>
                <a:spcPts val="800"/>
              </a:spcAft>
            </a:pPr>
            <a:r>
              <a:rPr lang="en-US">
                <a:solidFill>
                  <a:schemeClr val="accent6"/>
                </a:solidFill>
              </a:rPr>
              <a:t>✘</a:t>
            </a:r>
            <a:r>
              <a:rPr lang="en-US" sz="1600"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Athleisure, gym wear, or sweatpants</a:t>
            </a:r>
          </a:p>
          <a:p>
            <a:pPr marL="228600" marR="0">
              <a:lnSpc>
                <a:spcPct val="115000"/>
              </a:lnSpc>
              <a:spcAft>
                <a:spcPts val="800"/>
              </a:spcAft>
            </a:pPr>
            <a:r>
              <a:rPr lang="en-US">
                <a:solidFill>
                  <a:schemeClr val="accent6"/>
                </a:solidFill>
                <a:latin typeface="Hilton Sans" panose="020B0503020203020204" pitchFamily="34" charset="0"/>
                <a:cs typeface="Hilton Sans" panose="020B0503020203020204" pitchFamily="34" charset="0"/>
              </a:rPr>
              <a:t>✘</a:t>
            </a:r>
            <a:r>
              <a:rPr lang="en-US" b="1" kern="100">
                <a:solidFill>
                  <a:schemeClr val="accent6"/>
                </a:solidFill>
                <a:effectLst/>
                <a:latin typeface="Hilton Sans" panose="020B0503020203020204" pitchFamily="34" charset="0"/>
                <a:ea typeface="Aptos" panose="020B0004020202020204" pitchFamily="34" charset="0"/>
                <a:cs typeface="Hilton Sans" panose="020B0503020203020204" pitchFamily="34" charset="0"/>
              </a:rPr>
              <a:t> </a:t>
            </a:r>
            <a:r>
              <a:rPr lang="en-US" sz="1600">
                <a:latin typeface="Hilton Sans" panose="020B0503020203020204" pitchFamily="34" charset="0"/>
                <a:cs typeface="Hilton Sans" panose="020B0503020203020204" pitchFamily="34" charset="0"/>
              </a:rPr>
              <a:t>Flip-flops or athletic sneakers</a:t>
            </a:r>
            <a:endParaRPr lang="en-US" sz="1600" kern="100">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732C5874-2ED1-06DB-8BDE-F9729C0D235D}"/>
              </a:ext>
            </a:extLst>
          </p:cNvPr>
          <p:cNvSpPr txBox="1"/>
          <p:nvPr/>
        </p:nvSpPr>
        <p:spPr>
          <a:xfrm>
            <a:off x="435428" y="2967773"/>
            <a:ext cx="3354492" cy="461665"/>
          </a:xfrm>
          <a:prstGeom prst="rect">
            <a:avLst/>
          </a:prstGeom>
          <a:noFill/>
        </p:spPr>
        <p:txBody>
          <a:bodyPr wrap="square" lIns="0" rtlCol="0">
            <a:spAutoFit/>
          </a:bodyPr>
          <a:lstStyle/>
          <a:p>
            <a:r>
              <a:rPr lang="en-US" sz="2400" b="1" spc="40">
                <a:latin typeface="Hilton Sans" panose="020B0503020203020204" pitchFamily="34" charset="0"/>
                <a:cs typeface="Hilton Sans" panose="020B0503020203020204" pitchFamily="34" charset="0"/>
              </a:rPr>
              <a:t>What to wear:</a:t>
            </a:r>
          </a:p>
        </p:txBody>
      </p:sp>
      <p:sp>
        <p:nvSpPr>
          <p:cNvPr id="2" name="TextBox 1">
            <a:extLst>
              <a:ext uri="{FF2B5EF4-FFF2-40B4-BE49-F238E27FC236}">
                <a16:creationId xmlns:a16="http://schemas.microsoft.com/office/drawing/2014/main" id="{DDE473D0-E42E-349F-4B12-DFDF1E3D74E4}"/>
              </a:ext>
            </a:extLst>
          </p:cNvPr>
          <p:cNvSpPr txBox="1"/>
          <p:nvPr/>
        </p:nvSpPr>
        <p:spPr>
          <a:xfrm>
            <a:off x="435428" y="359537"/>
            <a:ext cx="2928257" cy="1246495"/>
          </a:xfrm>
          <a:prstGeom prst="rect">
            <a:avLst/>
          </a:prstGeom>
          <a:noFill/>
        </p:spPr>
        <p:txBody>
          <a:bodyPr wrap="square" lIns="0" rtlCol="0">
            <a:spAutoFit/>
          </a:bodyPr>
          <a:lstStyle/>
          <a:p>
            <a:pPr>
              <a:lnSpc>
                <a:spcPts val="4500"/>
              </a:lnSpc>
            </a:pPr>
            <a:r>
              <a:rPr lang="en-US" sz="4000">
                <a:latin typeface="Hilton Serif" pitchFamily="2" charset="0"/>
                <a:ea typeface="Hilton Serif" pitchFamily="2" charset="0"/>
              </a:rPr>
              <a:t>Resort casual</a:t>
            </a:r>
            <a:endParaRPr lang="en-US" sz="1600">
              <a:latin typeface="Hilton Serif" pitchFamily="2" charset="0"/>
              <a:ea typeface="Hilton Serif" pitchFamily="2" charset="0"/>
            </a:endParaRPr>
          </a:p>
        </p:txBody>
      </p:sp>
      <p:sp>
        <p:nvSpPr>
          <p:cNvPr id="3" name="Rectangle 2">
            <a:extLst>
              <a:ext uri="{FF2B5EF4-FFF2-40B4-BE49-F238E27FC236}">
                <a16:creationId xmlns:a16="http://schemas.microsoft.com/office/drawing/2014/main" id="{1256C2C0-DFEA-27CC-C1AB-F154F636A4C4}"/>
              </a:ext>
            </a:extLst>
          </p:cNvPr>
          <p:cNvSpPr/>
          <p:nvPr/>
        </p:nvSpPr>
        <p:spPr>
          <a:xfrm>
            <a:off x="435428" y="1730541"/>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white shirt&#10;&#10;AI-generated content may be incorrect.">
            <a:extLst>
              <a:ext uri="{FF2B5EF4-FFF2-40B4-BE49-F238E27FC236}">
                <a16:creationId xmlns:a16="http://schemas.microsoft.com/office/drawing/2014/main" id="{A00B9BEC-5630-A9CA-16AC-B22E301155AF}"/>
              </a:ext>
            </a:extLst>
          </p:cNvPr>
          <p:cNvPicPr>
            <a:picLocks noChangeAspect="1"/>
          </p:cNvPicPr>
          <p:nvPr/>
        </p:nvPicPr>
        <p:blipFill>
          <a:blip r:embed="rId3">
            <a:extLst>
              <a:ext uri="{28A0092B-C50C-407E-A947-70E740481C1C}">
                <a14:useLocalDpi xmlns:a14="http://schemas.microsoft.com/office/drawing/2010/main" val="0"/>
              </a:ext>
            </a:extLst>
          </a:blip>
          <a:srcRect l="5284" r="75982"/>
          <a:stretch/>
        </p:blipFill>
        <p:spPr>
          <a:xfrm>
            <a:off x="3959156" y="592892"/>
            <a:ext cx="2045950" cy="61431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8FD778F-1687-1E84-47D1-3002896C4977}"/>
              </a:ext>
            </a:extLst>
          </p:cNvPr>
          <p:cNvPicPr>
            <a:picLocks noChangeAspect="1"/>
          </p:cNvPicPr>
          <p:nvPr/>
        </p:nvPicPr>
        <p:blipFill>
          <a:blip r:embed="rId4">
            <a:extLst>
              <a:ext uri="{28A0092B-C50C-407E-A947-70E740481C1C}">
                <a14:useLocalDpi xmlns:a14="http://schemas.microsoft.com/office/drawing/2010/main" val="0"/>
              </a:ext>
            </a:extLst>
          </a:blip>
          <a:srcRect l="29067" t="25133" r="30369"/>
          <a:stretch/>
        </p:blipFill>
        <p:spPr>
          <a:xfrm>
            <a:off x="5589188" y="940952"/>
            <a:ext cx="4207225" cy="5917048"/>
          </a:xfrm>
          <a:prstGeom prst="rect">
            <a:avLst/>
          </a:prstGeom>
          <a:effectLst>
            <a:outerShdw blurRad="50800" dist="38100" dir="5400000" algn="t" rotWithShape="0">
              <a:prstClr val="black">
                <a:alpha val="40000"/>
              </a:prstClr>
            </a:outerShdw>
          </a:effectLst>
        </p:spPr>
      </p:pic>
      <p:pic>
        <p:nvPicPr>
          <p:cNvPr id="13" name="Picture 12" descr="A person in a blue shirt and white shorts&#10;&#10;AI-generated content may be incorrect.">
            <a:extLst>
              <a:ext uri="{FF2B5EF4-FFF2-40B4-BE49-F238E27FC236}">
                <a16:creationId xmlns:a16="http://schemas.microsoft.com/office/drawing/2014/main" id="{17EEBA6B-249D-6656-57CD-2DB65392340A}"/>
              </a:ext>
            </a:extLst>
          </p:cNvPr>
          <p:cNvPicPr>
            <a:picLocks noChangeAspect="1"/>
          </p:cNvPicPr>
          <p:nvPr/>
        </p:nvPicPr>
        <p:blipFill>
          <a:blip r:embed="rId5">
            <a:extLst>
              <a:ext uri="{28A0092B-C50C-407E-A947-70E740481C1C}">
                <a14:useLocalDpi xmlns:a14="http://schemas.microsoft.com/office/drawing/2010/main" val="0"/>
              </a:ext>
            </a:extLst>
          </a:blip>
          <a:srcRect l="6411" r="72337" b="2812"/>
          <a:stretch/>
        </p:blipFill>
        <p:spPr>
          <a:xfrm>
            <a:off x="9907987" y="982784"/>
            <a:ext cx="2284014" cy="5875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364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Sophisticated, stylish, dressy attire.</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1516505"/>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Button-down shirt or blouse</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Dress pants, dress, or skirt</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lang="en-US" sz="1600" dirty="0"/>
              <a:t>Blazers for a polished touch</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Loafers, h</a:t>
            </a:r>
            <a:r>
              <a:rPr lang="en-US" sz="1600" dirty="0"/>
              <a:t>eels, or dressy flats</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8984" y="530700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Cocktail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5428" y="573674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Aptos" panose="02110004020202020204"/>
                <a:ea typeface="+mn-ea"/>
                <a:cs typeface="+mn-cs"/>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Sneakers, polo, T-shirts, or jeans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ea typeface="+mn-ea"/>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Too revealing or casual clothing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descr="A person in a black dress&#10;&#10;AI-generated content may be incorrect.">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l="7782" r="71098"/>
          <a:stretch/>
        </p:blipFill>
        <p:spPr>
          <a:xfrm>
            <a:off x="7719154" y="874855"/>
            <a:ext cx="2317574" cy="6172480"/>
          </a:xfrm>
          <a:prstGeom prst="rect">
            <a:avLst/>
          </a:prstGeom>
          <a:effectLst>
            <a:outerShdw blurRad="50800" dist="38100" dir="5400000" algn="t" rotWithShape="0">
              <a:prstClr val="black">
                <a:alpha val="40000"/>
              </a:prstClr>
            </a:outerShdw>
          </a:effectLst>
        </p:spPr>
      </p:pic>
      <p:pic>
        <p:nvPicPr>
          <p:cNvPr id="20" name="Picture 19" descr="A person in a beige shirt&#10;&#10;AI-generated content may be incorrect.">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252" r="73628"/>
          <a:stretch/>
        </p:blipFill>
        <p:spPr>
          <a:xfrm>
            <a:off x="3615743" y="692615"/>
            <a:ext cx="2385999" cy="6354720"/>
          </a:xfrm>
          <a:prstGeom prst="rect">
            <a:avLst/>
          </a:prstGeom>
          <a:effectLst>
            <a:outerShdw blurRad="50800" dist="38100" dir="2700000" algn="tl" rotWithShape="0">
              <a:prstClr val="black">
                <a:alpha val="40000"/>
              </a:prstClr>
            </a:outerShdw>
          </a:effectLst>
        </p:spPr>
      </p:pic>
      <p:pic>
        <p:nvPicPr>
          <p:cNvPr id="22" name="Picture 21" descr="A person in a suit and tie&#10;&#10;AI-generated content may be incorrect.">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9152" r="72407"/>
          <a:stretch/>
        </p:blipFill>
        <p:spPr>
          <a:xfrm>
            <a:off x="5841700" y="497224"/>
            <a:ext cx="2099820" cy="6405021"/>
          </a:xfrm>
          <a:prstGeom prst="rect">
            <a:avLst/>
          </a:prstGeom>
          <a:effectLst>
            <a:outerShdw blurRad="50800" dist="38100" dir="8100000" algn="tr" rotWithShape="0">
              <a:prstClr val="black">
                <a:alpha val="40000"/>
              </a:prstClr>
            </a:outerShdw>
          </a:effectLst>
        </p:spPr>
      </p:pic>
      <p:pic>
        <p:nvPicPr>
          <p:cNvPr id="24" name="Picture 23" descr="A person in a suit buttoning his suit&#10;&#10;AI-generated content may be incorrect.">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12193" r="65450" b="5442"/>
          <a:stretch/>
        </p:blipFill>
        <p:spPr>
          <a:xfrm>
            <a:off x="9741922" y="1028951"/>
            <a:ext cx="2450078"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67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45088-4280-8DEB-1782-B3E3917010A1}"/>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DEF71430-95F4-90C5-DE96-F81E8A24CECD}"/>
              </a:ext>
            </a:extLst>
          </p:cNvPr>
          <p:cNvSpPr/>
          <p:nvPr/>
        </p:nvSpPr>
        <p:spPr>
          <a:xfrm>
            <a:off x="0" y="2819400"/>
            <a:ext cx="12192000" cy="4038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4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endParaRPr>
          </a:p>
        </p:txBody>
      </p:sp>
      <p:grpSp>
        <p:nvGrpSpPr>
          <p:cNvPr id="61" name="Group 60">
            <a:extLst>
              <a:ext uri="{FF2B5EF4-FFF2-40B4-BE49-F238E27FC236}">
                <a16:creationId xmlns:a16="http://schemas.microsoft.com/office/drawing/2014/main" id="{916DFCF1-48CE-EEF8-DEE3-EB8B6C6ED1FD}"/>
              </a:ext>
            </a:extLst>
          </p:cNvPr>
          <p:cNvGrpSpPr/>
          <p:nvPr/>
        </p:nvGrpSpPr>
        <p:grpSpPr>
          <a:xfrm>
            <a:off x="8337873" y="359537"/>
            <a:ext cx="3676327" cy="960230"/>
            <a:chOff x="6332285" y="676001"/>
            <a:chExt cx="4217442" cy="960230"/>
          </a:xfrm>
          <a:effectLst/>
        </p:grpSpPr>
        <p:sp>
          <p:nvSpPr>
            <p:cNvPr id="59" name="Rectangle 58">
              <a:extLst>
                <a:ext uri="{FF2B5EF4-FFF2-40B4-BE49-F238E27FC236}">
                  <a16:creationId xmlns:a16="http://schemas.microsoft.com/office/drawing/2014/main" id="{1CFEF2AE-7044-E61A-0272-876C89E1AE6A}"/>
                </a:ext>
              </a:extLst>
            </p:cNvPr>
            <p:cNvSpPr/>
            <p:nvPr/>
          </p:nvSpPr>
          <p:spPr>
            <a:xfrm>
              <a:off x="6332285" y="676001"/>
              <a:ext cx="4217442" cy="9602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ilton Sans" panose="020B0503020203020204" pitchFamily="34" charset="0"/>
                  <a:ea typeface="+mn-ea"/>
                  <a:cs typeface="Hilton Sans" panose="020B0503020203020204" pitchFamily="34" charset="0"/>
                </a:rPr>
                <a:t>Black-tie, elegant, and polished.</a:t>
              </a:r>
            </a:p>
          </p:txBody>
        </p:sp>
        <p:sp>
          <p:nvSpPr>
            <p:cNvPr id="60" name="Rectangle 59">
              <a:extLst>
                <a:ext uri="{FF2B5EF4-FFF2-40B4-BE49-F238E27FC236}">
                  <a16:creationId xmlns:a16="http://schemas.microsoft.com/office/drawing/2014/main" id="{2C8F6592-4BA0-7136-F3E4-6AB98C8B0EDE}"/>
                </a:ext>
              </a:extLst>
            </p:cNvPr>
            <p:cNvSpPr/>
            <p:nvPr/>
          </p:nvSpPr>
          <p:spPr>
            <a:xfrm>
              <a:off x="6489700" y="813216"/>
              <a:ext cx="49565" cy="6858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
        <p:nvSpPr>
          <p:cNvPr id="90" name="TextBox 89">
            <a:extLst>
              <a:ext uri="{FF2B5EF4-FFF2-40B4-BE49-F238E27FC236}">
                <a16:creationId xmlns:a16="http://schemas.microsoft.com/office/drawing/2014/main" id="{8B03FAB8-9465-B69F-F36C-F999D72F93FF}"/>
              </a:ext>
            </a:extLst>
          </p:cNvPr>
          <p:cNvSpPr txBox="1"/>
          <p:nvPr/>
        </p:nvSpPr>
        <p:spPr>
          <a:xfrm>
            <a:off x="435428" y="3402478"/>
            <a:ext cx="3709852" cy="2082108"/>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Floor-length gown or dressy cocktail dress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Pantsuit in formal fabrics</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dirty="0">
                <a:ln>
                  <a:noFill/>
                </a:ln>
                <a:solidFill>
                  <a:srgbClr val="000000"/>
                </a:solidFill>
                <a:effectLst/>
                <a:uLnTx/>
                <a:uFillTx/>
                <a:latin typeface="Hilton Sans" panose="020B0503020203020204" pitchFamily="34" charset="0"/>
                <a:cs typeface="Hilton Sans" panose="020B0503020203020204" pitchFamily="34" charset="0"/>
              </a:rPr>
              <a:t>Dark suit with tie or tuxedo</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a:t>
            </a:r>
            <a:r>
              <a:rPr kumimoji="0" lang="en-US" sz="16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rPr>
              <a:t> Polished dress shoes, heels,                 or dressy flats</a:t>
            </a:r>
            <a:endParaRPr kumimoji="0" lang="en-US" sz="3200" b="0" i="0" u="none" strike="noStrike" kern="100" cap="none" spc="0" normalizeH="0" baseline="0" noProof="0" dirty="0">
              <a:ln>
                <a:noFill/>
              </a:ln>
              <a:solidFill>
                <a:srgbClr val="000000"/>
              </a:solidFill>
              <a:effectLst/>
              <a:uLnTx/>
              <a:uFillTx/>
              <a:latin typeface="Hilton Sans" panose="020B0503020203020204" pitchFamily="34" charset="0"/>
              <a:ea typeface="Aptos" panose="020B0004020202020204" pitchFamily="34" charset="0"/>
              <a:cs typeface="Hilton Sans" panose="020B0503020203020204" pitchFamily="34" charset="0"/>
            </a:endParaRPr>
          </a:p>
        </p:txBody>
      </p:sp>
      <p:sp>
        <p:nvSpPr>
          <p:cNvPr id="91" name="TextBox 90">
            <a:extLst>
              <a:ext uri="{FF2B5EF4-FFF2-40B4-BE49-F238E27FC236}">
                <a16:creationId xmlns:a16="http://schemas.microsoft.com/office/drawing/2014/main" id="{0BF4AB01-FD5E-F60C-F9C7-50E9216BF443}"/>
              </a:ext>
            </a:extLst>
          </p:cNvPr>
          <p:cNvSpPr txBox="1"/>
          <p:nvPr/>
        </p:nvSpPr>
        <p:spPr>
          <a:xfrm>
            <a:off x="435428" y="5484757"/>
            <a:ext cx="3084743"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not to wear:</a:t>
            </a:r>
          </a:p>
        </p:txBody>
      </p:sp>
      <p:sp>
        <p:nvSpPr>
          <p:cNvPr id="96" name="TextBox 95">
            <a:extLst>
              <a:ext uri="{FF2B5EF4-FFF2-40B4-BE49-F238E27FC236}">
                <a16:creationId xmlns:a16="http://schemas.microsoft.com/office/drawing/2014/main" id="{232B25A6-8D73-23C1-0050-B88458535A4C}"/>
              </a:ext>
            </a:extLst>
          </p:cNvPr>
          <p:cNvSpPr txBox="1"/>
          <p:nvPr/>
        </p:nvSpPr>
        <p:spPr>
          <a:xfrm>
            <a:off x="435428" y="359537"/>
            <a:ext cx="2928257" cy="669414"/>
          </a:xfrm>
          <a:prstGeom prst="rect">
            <a:avLst/>
          </a:prstGeom>
          <a:noFill/>
        </p:spPr>
        <p:txBody>
          <a:bodyPr wrap="square" lIns="0"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rPr>
              <a:t>Formal</a:t>
            </a:r>
            <a:endParaRPr kumimoji="0" lang="en-US" sz="1600" b="0" i="0" u="none" strike="noStrike" kern="1200" cap="none" spc="0" normalizeH="0" baseline="0" noProof="0">
              <a:ln>
                <a:noFill/>
              </a:ln>
              <a:solidFill>
                <a:srgbClr val="000000"/>
              </a:solidFill>
              <a:effectLst/>
              <a:uLnTx/>
              <a:uFillTx/>
              <a:latin typeface="Hilton Serif" pitchFamily="2" charset="0"/>
              <a:ea typeface="Hilton Serif" pitchFamily="2" charset="0"/>
              <a:cs typeface="+mn-cs"/>
            </a:endParaRPr>
          </a:p>
        </p:txBody>
      </p:sp>
      <p:sp>
        <p:nvSpPr>
          <p:cNvPr id="7" name="TextBox 6">
            <a:extLst>
              <a:ext uri="{FF2B5EF4-FFF2-40B4-BE49-F238E27FC236}">
                <a16:creationId xmlns:a16="http://schemas.microsoft.com/office/drawing/2014/main" id="{A3C05646-5B0A-03ED-247A-83A3B72A872D}"/>
              </a:ext>
            </a:extLst>
          </p:cNvPr>
          <p:cNvSpPr txBox="1"/>
          <p:nvPr/>
        </p:nvSpPr>
        <p:spPr>
          <a:xfrm>
            <a:off x="431872" y="5914498"/>
            <a:ext cx="6176598" cy="811184"/>
          </a:xfrm>
          <a:prstGeom prst="rect">
            <a:avLst/>
          </a:prstGeom>
          <a:noFill/>
        </p:spPr>
        <p:txBody>
          <a:bodyPr wrap="square" lIns="0">
            <a:spAutoFit/>
          </a:bodyPr>
          <a:lstStyle/>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600" b="0"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Casual fabrics like cotton or denim</a:t>
            </a:r>
          </a:p>
          <a:p>
            <a:pPr marL="22860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6937E"/>
                </a:solidFill>
                <a:effectLst/>
                <a:uLnTx/>
                <a:uFillTx/>
                <a:latin typeface="Hilton Sans" panose="020B0503020203020204" pitchFamily="34" charset="0"/>
                <a:cs typeface="Hilton Sans" panose="020B0503020203020204" pitchFamily="34" charset="0"/>
              </a:rPr>
              <a:t>✘</a:t>
            </a:r>
            <a:r>
              <a:rPr kumimoji="0" lang="en-US" sz="1800" b="1" i="0" u="none" strike="noStrike" kern="100" cap="none" spc="0" normalizeH="0" baseline="0" noProof="0">
                <a:ln>
                  <a:noFill/>
                </a:ln>
                <a:solidFill>
                  <a:srgbClr val="06937E"/>
                </a:solidFill>
                <a:effectLst/>
                <a:uLnTx/>
                <a:uFillTx/>
                <a:latin typeface="Hilton Sans" panose="020B0503020203020204" pitchFamily="34" charset="0"/>
                <a:ea typeface="Aptos" panose="020B0004020202020204" pitchFamily="34" charset="0"/>
                <a:cs typeface="Hilton Sans" panose="020B0503020203020204" pitchFamily="34" charset="0"/>
              </a:rPr>
              <a:t> </a:t>
            </a:r>
            <a:r>
              <a:rPr kumimoji="0" lang="en-US" sz="1600" b="0" i="0" u="none" strike="noStrike" kern="12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rPr>
              <a:t>Anything too revealing or ill-fitting</a:t>
            </a:r>
            <a:endParaRPr kumimoji="0" lang="en-US" sz="1600" b="0" i="0" u="none" strike="noStrike" kern="100" cap="none" spc="0" normalizeH="0" baseline="0" noProof="0">
              <a:ln>
                <a:noFill/>
              </a:ln>
              <a:solidFill>
                <a:srgbClr val="000000"/>
              </a:solidFill>
              <a:effectLst/>
              <a:uLnTx/>
              <a:uFillTx/>
              <a:latin typeface="Hilton Sans" panose="020B0503020203020204" pitchFamily="34" charset="0"/>
              <a:cs typeface="Hilton Sans" panose="020B0503020203020204" pitchFamily="34" charset="0"/>
            </a:endParaRPr>
          </a:p>
        </p:txBody>
      </p:sp>
      <p:sp>
        <p:nvSpPr>
          <p:cNvPr id="8" name="TextBox 7">
            <a:extLst>
              <a:ext uri="{FF2B5EF4-FFF2-40B4-BE49-F238E27FC236}">
                <a16:creationId xmlns:a16="http://schemas.microsoft.com/office/drawing/2014/main" id="{1D0F3743-9CCE-8D70-76BA-E6C1A082A89A}"/>
              </a:ext>
            </a:extLst>
          </p:cNvPr>
          <p:cNvSpPr txBox="1"/>
          <p:nvPr/>
        </p:nvSpPr>
        <p:spPr>
          <a:xfrm>
            <a:off x="435428" y="2967773"/>
            <a:ext cx="335449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40" normalizeH="0" baseline="0" noProof="0">
                <a:ln>
                  <a:noFill/>
                </a:ln>
                <a:solidFill>
                  <a:srgbClr val="000000"/>
                </a:solidFill>
                <a:effectLst/>
                <a:uLnTx/>
                <a:uFillTx/>
                <a:latin typeface="Hilton Sans" panose="020B0503020203020204" pitchFamily="34" charset="0"/>
                <a:ea typeface="+mn-ea"/>
                <a:cs typeface="Hilton Sans" panose="020B0503020203020204" pitchFamily="34" charset="0"/>
              </a:rPr>
              <a:t>What to wear:</a:t>
            </a:r>
          </a:p>
        </p:txBody>
      </p:sp>
      <p:sp>
        <p:nvSpPr>
          <p:cNvPr id="10" name="Rectangle 9">
            <a:extLst>
              <a:ext uri="{FF2B5EF4-FFF2-40B4-BE49-F238E27FC236}">
                <a16:creationId xmlns:a16="http://schemas.microsoft.com/office/drawing/2014/main" id="{AA45E0B5-0802-2314-1787-A4786D0DE2E0}"/>
              </a:ext>
            </a:extLst>
          </p:cNvPr>
          <p:cNvSpPr/>
          <p:nvPr/>
        </p:nvSpPr>
        <p:spPr>
          <a:xfrm>
            <a:off x="435428" y="1201519"/>
            <a:ext cx="914400"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8C7061DF-5C19-31D4-5C4A-C42B08871665}"/>
              </a:ext>
            </a:extLst>
          </p:cNvPr>
          <p:cNvPicPr>
            <a:picLocks noChangeAspect="1"/>
          </p:cNvPicPr>
          <p:nvPr/>
        </p:nvPicPr>
        <p:blipFill>
          <a:blip r:embed="rId3">
            <a:extLst>
              <a:ext uri="{28A0092B-C50C-407E-A947-70E740481C1C}">
                <a14:useLocalDpi xmlns:a14="http://schemas.microsoft.com/office/drawing/2010/main" val="0"/>
              </a:ext>
            </a:extLst>
          </a:blip>
          <a:srcRect t="1705" b="1705"/>
          <a:stretch/>
        </p:blipFill>
        <p:spPr>
          <a:xfrm>
            <a:off x="5582869" y="752084"/>
            <a:ext cx="2317574" cy="6172480"/>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1A56C334-4BDA-C058-20C9-79378E3ABC2C}"/>
              </a:ext>
            </a:extLst>
          </p:cNvPr>
          <p:cNvPicPr>
            <a:picLocks noChangeAspect="1"/>
          </p:cNvPicPr>
          <p:nvPr/>
        </p:nvPicPr>
        <p:blipFill>
          <a:blip r:embed="rId4">
            <a:extLst>
              <a:ext uri="{28A0092B-C50C-407E-A947-70E740481C1C}">
                <a14:useLocalDpi xmlns:a14="http://schemas.microsoft.com/office/drawing/2010/main" val="0"/>
              </a:ext>
            </a:extLst>
          </a:blip>
          <a:srcRect l="-589" r="4186"/>
          <a:stretch/>
        </p:blipFill>
        <p:spPr>
          <a:xfrm>
            <a:off x="3334410" y="718094"/>
            <a:ext cx="2419517" cy="612478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A2C8CA7-03D8-6E6C-FD35-4A87707C4FAE}"/>
              </a:ext>
            </a:extLst>
          </p:cNvPr>
          <p:cNvPicPr>
            <a:picLocks noChangeAspect="1"/>
          </p:cNvPicPr>
          <p:nvPr/>
        </p:nvPicPr>
        <p:blipFill>
          <a:blip r:embed="rId5">
            <a:extLst>
              <a:ext uri="{28A0092B-C50C-407E-A947-70E740481C1C}">
                <a14:useLocalDpi xmlns:a14="http://schemas.microsoft.com/office/drawing/2010/main" val="0"/>
              </a:ext>
            </a:extLst>
          </a:blip>
          <a:srcRect l="6093" r="6093" b="6272"/>
          <a:stretch/>
        </p:blipFill>
        <p:spPr>
          <a:xfrm>
            <a:off x="7825707" y="811884"/>
            <a:ext cx="2117173" cy="6052880"/>
          </a:xfrm>
          <a:prstGeom prst="rect">
            <a:avLst/>
          </a:prstGeom>
          <a:effectLst>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BBFFA865-289D-C5E9-4E87-7A5BF2EF73F9}"/>
              </a:ext>
            </a:extLst>
          </p:cNvPr>
          <p:cNvPicPr>
            <a:picLocks noChangeAspect="1"/>
          </p:cNvPicPr>
          <p:nvPr/>
        </p:nvPicPr>
        <p:blipFill>
          <a:blip r:embed="rId6">
            <a:extLst>
              <a:ext uri="{28A0092B-C50C-407E-A947-70E740481C1C}">
                <a14:useLocalDpi xmlns:a14="http://schemas.microsoft.com/office/drawing/2010/main" val="0"/>
              </a:ext>
            </a:extLst>
          </a:blip>
          <a:srcRect l="-3014" r="13370" b="5303"/>
          <a:stretch/>
        </p:blipFill>
        <p:spPr>
          <a:xfrm>
            <a:off x="9361871" y="1028951"/>
            <a:ext cx="2830129" cy="58290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0277928"/>
      </p:ext>
    </p:extLst>
  </p:cSld>
  <p:clrMapOvr>
    <a:masterClrMapping/>
  </p:clrMapOvr>
</p:sld>
</file>

<file path=ppt/theme/theme1.xml><?xml version="1.0" encoding="utf-8"?>
<a:theme xmlns:a="http://schemas.openxmlformats.org/drawingml/2006/main" name="Office Theme">
  <a:themeElements>
    <a:clrScheme name="Hilton Theme">
      <a:dk1>
        <a:srgbClr val="000000"/>
      </a:dk1>
      <a:lt1>
        <a:srgbClr val="FFFFFF"/>
      </a:lt1>
      <a:dk2>
        <a:srgbClr val="002F61"/>
      </a:dk2>
      <a:lt2>
        <a:srgbClr val="F0E9E6"/>
      </a:lt2>
      <a:accent1>
        <a:srgbClr val="000000"/>
      </a:accent1>
      <a:accent2>
        <a:srgbClr val="FFFFFF"/>
      </a:accent2>
      <a:accent3>
        <a:srgbClr val="002F61"/>
      </a:accent3>
      <a:accent4>
        <a:srgbClr val="6BB030"/>
      </a:accent4>
      <a:accent5>
        <a:srgbClr val="007293"/>
      </a:accent5>
      <a:accent6>
        <a:srgbClr val="06937E"/>
      </a:accent6>
      <a:hlink>
        <a:srgbClr val="007293"/>
      </a:hlink>
      <a:folHlink>
        <a:srgbClr val="0693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870d8af-b4ee-4fe4-98c2-5b0a3ab25c6d" xsi:nil="true"/>
    <lcf76f155ced4ddcb4097134ff3c332f xmlns="398dea95-48de-46a1-ba83-6d67711f91e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5EE7AA58507740B0F82361AC1B3A2E" ma:contentTypeVersion="11" ma:contentTypeDescription="Create a new document." ma:contentTypeScope="" ma:versionID="314244ecd5bf1db1dc6763fb0b2ee559">
  <xsd:schema xmlns:xsd="http://www.w3.org/2001/XMLSchema" xmlns:xs="http://www.w3.org/2001/XMLSchema" xmlns:p="http://schemas.microsoft.com/office/2006/metadata/properties" xmlns:ns2="398dea95-48de-46a1-ba83-6d67711f91ee" xmlns:ns3="4870d8af-b4ee-4fe4-98c2-5b0a3ab25c6d" targetNamespace="http://schemas.microsoft.com/office/2006/metadata/properties" ma:root="true" ma:fieldsID="c20f695fc2c5d2002f1eb66bfc7c56e4" ns2:_="" ns3:_="">
    <xsd:import namespace="398dea95-48de-46a1-ba83-6d67711f91ee"/>
    <xsd:import namespace="4870d8af-b4ee-4fe4-98c2-5b0a3ab25c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dea95-48de-46a1-ba83-6d67711f9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af81059-fae5-4b28-b73c-d5c58199973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0d8af-b4ee-4fe4-98c2-5b0a3ab25c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c50f80-b8b8-4ff6-8a3e-3cdc3a05399b}" ma:internalName="TaxCatchAll" ma:showField="CatchAllData" ma:web="4870d8af-b4ee-4fe4-98c2-5b0a3ab25c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43274E-E43B-4F87-AFFB-C394A79025E5}">
  <ds:schemaRefs>
    <ds:schemaRef ds:uri="398dea95-48de-46a1-ba83-6d67711f91ee"/>
    <ds:schemaRef ds:uri="4870d8af-b4ee-4fe4-98c2-5b0a3ab25c6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9AB7EA9-D053-435D-BBFD-C3F574ED5964}">
  <ds:schemaRefs>
    <ds:schemaRef ds:uri="http://schemas.microsoft.com/sharepoint/v3/contenttype/forms"/>
  </ds:schemaRefs>
</ds:datastoreItem>
</file>

<file path=customXml/itemProps3.xml><?xml version="1.0" encoding="utf-8"?>
<ds:datastoreItem xmlns:ds="http://schemas.openxmlformats.org/officeDocument/2006/customXml" ds:itemID="{67F9EF1F-07A0-487A-BB10-9D9BA5C66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8dea95-48de-46a1-ba83-6d67711f91ee"/>
    <ds:schemaRef ds:uri="4870d8af-b4ee-4fe4-98c2-5b0a3ab25c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760</Words>
  <Application>Microsoft Macintosh PowerPoint</Application>
  <PresentationFormat>Widescreen</PresentationFormat>
  <Paragraphs>92</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Aptos Display</vt:lpstr>
      <vt:lpstr>Arial</vt:lpstr>
      <vt:lpstr>Calibri</vt:lpstr>
      <vt:lpstr>Hilton Sans</vt:lpstr>
      <vt:lpstr>Hilton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Hilton Hotels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Justine Huey</dc:creator>
  <cp:lastModifiedBy>Gabie Dufrene</cp:lastModifiedBy>
  <cp:revision>2</cp:revision>
  <dcterms:created xsi:type="dcterms:W3CDTF">2025-02-10T19:27:14Z</dcterms:created>
  <dcterms:modified xsi:type="dcterms:W3CDTF">2025-07-08T21:57:46Z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0x010100795EE7AA58507740B0F82361AC1B3A2E</vt:lpwstr>
  </property>
</Properties>
</file>