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5" r:id="rId5"/>
    <p:sldId id="261" r:id="rId6"/>
    <p:sldId id="260" r:id="rId7"/>
    <p:sldId id="257" r:id="rId8"/>
    <p:sldId id="258" r:id="rId9"/>
    <p:sldId id="259"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97142-FCC1-41B3-B1E3-E3F6CDDF1513}" v="1" dt="2025-09-15T13:18:01.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E6493-46FE-4F00-B8EC-F8955938C7FF}"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C0E6-8959-40FD-9278-B09571B86EF3}" type="slidenum">
              <a:rPr lang="en-US" smtClean="0"/>
              <a:t>‹#›</a:t>
            </a:fld>
            <a:endParaRPr lang="en-US"/>
          </a:p>
        </p:txBody>
      </p:sp>
    </p:spTree>
    <p:extLst>
      <p:ext uri="{BB962C8B-B14F-4D97-AF65-F5344CB8AC3E}">
        <p14:creationId xmlns:p14="http://schemas.microsoft.com/office/powerpoint/2010/main" val="347404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Business attire includes a suit jacket with tie, dress shirt or blouse, and tailored dress pants, skirt, or business dress. Polished footwear such as heels, flats, loafers, or oxfords completes the professional, CEO-ready style.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Business (no tie)</a:t>
            </a:r>
          </a:p>
          <a:p>
            <a:r>
              <a:rPr lang="en-US"/>
              <a:t>Examples of business casual clothing include suit jacket, dress shirt (no tie), blouse, dress pants, dress, or skirts. Shoes can consist of heels, flats, loafers, or oxfords.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a:t>Business Casual</a:t>
            </a:r>
            <a:br>
              <a:rPr lang="en-US"/>
            </a:br>
            <a:r>
              <a:rPr lang="en-US"/>
              <a:t>Examples of business casual clothing include dress pants, chinos, skirts, blouses, collared shirt, polo shirts, and sweaters, optionally paired with blazers or sport coats. Shoes can include loafers, flats, dress boots, or heels, while overly casual footwear such as flip-flops or athletic sneakers should be avoided.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Casual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solidFill>
                  <a:srgbClr val="2D2D2D"/>
                </a:solidFill>
                <a:effectLst/>
                <a:latin typeface="Calibri" panose="020F0502020204030204" pitchFamily="34" charset="0"/>
                <a:ea typeface="Calibri" panose="020F0502020204030204" pitchFamily="34" charset="0"/>
              </a:rPr>
              <a:t>Casual dress includes polo shirts, button-down shirts, blouses, and sweaters on top.  Bottoms might include jeans, khakis, linen pants, and cropped pants.  Casual shoes can incorporate loafers, low heels, or sandals.</a:t>
            </a:r>
            <a:endParaRPr lang="en-US" sz="12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940C0E6-8959-40FD-9278-B09571B86EF3}" type="slidenum">
              <a:rPr lang="en-US" smtClean="0"/>
              <a:t>4</a:t>
            </a:fld>
            <a:endParaRPr lang="en-US"/>
          </a:p>
        </p:txBody>
      </p:sp>
    </p:spTree>
    <p:extLst>
      <p:ext uri="{BB962C8B-B14F-4D97-AF65-F5344CB8AC3E}">
        <p14:creationId xmlns:p14="http://schemas.microsoft.com/office/powerpoint/2010/main" val="13540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5DBD-6E9D-A386-59D7-BCAC7E143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BE087-3040-7ED7-5DA5-C17233530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812E0-BA92-9FC1-AAA8-A41BA5F6DBF2}"/>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Resort Dress</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A collared shirt or polo.  Long pants like slacks or khakis, dresses of all kinds, skirts, jumpsuits, dressier sandals and shoes. </a:t>
            </a:r>
          </a:p>
        </p:txBody>
      </p:sp>
      <p:sp>
        <p:nvSpPr>
          <p:cNvPr id="4" name="Slide Number Placeholder 3">
            <a:extLst>
              <a:ext uri="{FF2B5EF4-FFF2-40B4-BE49-F238E27FC236}">
                <a16:creationId xmlns:a16="http://schemas.microsoft.com/office/drawing/2014/main" id="{334DF326-AC6F-718D-C7D1-2237728735B4}"/>
              </a:ext>
            </a:extLst>
          </p:cNvPr>
          <p:cNvSpPr>
            <a:spLocks noGrp="1"/>
          </p:cNvSpPr>
          <p:nvPr>
            <p:ph type="sldNum" sz="quarter" idx="5"/>
          </p:nvPr>
        </p:nvSpPr>
        <p:spPr/>
        <p:txBody>
          <a:bodyPr/>
          <a:lstStyle/>
          <a:p>
            <a:fld id="{A940C0E6-8959-40FD-9278-B09571B86EF3}" type="slidenum">
              <a:rPr lang="en-US" smtClean="0"/>
              <a:t>5</a:t>
            </a:fld>
            <a:endParaRPr lang="en-US"/>
          </a:p>
        </p:txBody>
      </p:sp>
    </p:spTree>
    <p:extLst>
      <p:ext uri="{BB962C8B-B14F-4D97-AF65-F5344CB8AC3E}">
        <p14:creationId xmlns:p14="http://schemas.microsoft.com/office/powerpoint/2010/main" val="228861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394F-DAF0-4040-7F1B-78DF4C6EC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E35A0-0191-77E0-71B2-FD9650CE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25382-F7B6-7A17-90DC-B7844BF339CA}"/>
              </a:ext>
            </a:extLst>
          </p:cNvPr>
          <p:cNvSpPr>
            <a:spLocks noGrp="1"/>
          </p:cNvSpPr>
          <p:nvPr>
            <p:ph type="body" idx="1"/>
          </p:nvPr>
        </p:nvSpPr>
        <p:spPr/>
        <p:txBody>
          <a:bodyPr/>
          <a:lstStyle/>
          <a:p>
            <a:pPr marL="0" marR="0">
              <a:spcBef>
                <a:spcPts val="0"/>
              </a:spcBef>
              <a:spcAft>
                <a:spcPts val="0"/>
              </a:spcAft>
            </a:pPr>
            <a:r>
              <a:rPr lang="en-US" b="1"/>
              <a:t>Resort Casual </a:t>
            </a:r>
          </a:p>
          <a:p>
            <a:pPr marL="0" marR="0">
              <a:spcBef>
                <a:spcPts val="0"/>
              </a:spcBef>
              <a:spcAft>
                <a:spcPts val="0"/>
              </a:spcAft>
            </a:pPr>
            <a:r>
              <a:rPr lang="en-US"/>
              <a:t>Resort casual can encompass resort dress and casual wear, such as quality pullover shirts, collared shirt, blouse, skorts, skirts, dresses, shorts, sneakers, and sandals.  </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F1DF445-8A94-B1C2-B162-3FAE5412E323}"/>
              </a:ext>
            </a:extLst>
          </p:cNvPr>
          <p:cNvSpPr>
            <a:spLocks noGrp="1"/>
          </p:cNvSpPr>
          <p:nvPr>
            <p:ph type="sldNum" sz="quarter" idx="5"/>
          </p:nvPr>
        </p:nvSpPr>
        <p:spPr/>
        <p:txBody>
          <a:bodyPr/>
          <a:lstStyle/>
          <a:p>
            <a:fld id="{A940C0E6-8959-40FD-9278-B09571B86EF3}" type="slidenum">
              <a:rPr lang="en-US" smtClean="0"/>
              <a:t>6</a:t>
            </a:fld>
            <a:endParaRPr lang="en-US"/>
          </a:p>
        </p:txBody>
      </p:sp>
    </p:spTree>
    <p:extLst>
      <p:ext uri="{BB962C8B-B14F-4D97-AF65-F5344CB8AC3E}">
        <p14:creationId xmlns:p14="http://schemas.microsoft.com/office/powerpoint/2010/main" val="416420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4F94-FC9C-430A-9449-6F7C897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AC701-5F13-CCAF-110C-B70FDD5D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1B2A-5FB5-44C4-8E71-F284F431E61B}"/>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Cocktail</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a:t>Women can choose tailored dresses or blouses with skirts or slacks, while men should opt for a well-fitted suit or blazer. Finish the look with appropriate dress shoes or loafers. Avoid casual items like T-shirts or sneakers to maintain a refined appearance.</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93E5357-2F36-4A3A-535D-714B04906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29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4F94-FC9C-430A-9449-6F7C897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AC701-5F13-CCAF-110C-B70FDD5D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1B2A-5FB5-44C4-8E71-F284F431E61B}"/>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Formal</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a:t>Formal attire calls for polished, elevated looks that reflect a sophisticated business setting. For women, this includes floor-length gowns or elegant cocktail dresses in refined fabrics, paired with understated jewelry and heels or dressy flats. Men should wear a dark suit and tie or a tuxedo with classic dress shoes.</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93E5357-2F36-4A3A-535D-714B04906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2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Stage Presenter</a:t>
            </a:r>
            <a:br>
              <a:rPr lang="en-US"/>
            </a:br>
            <a:r>
              <a:rPr lang="en-US"/>
              <a:t>Examples of business attire include tailored suits with dress pants and shirts, blouses or shirts in opaque fabrics, smoothing undergarments or undershirts, skirts or dresses with longer hemlines, and polished shoes such as heels, flats, loafers, or oxfords.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524B-3D67-3FFA-994D-B4086B0E3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23C19-28E5-AD18-CD02-214582BD9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703BD7-B924-2AFA-9512-2475BC48B806}"/>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5" name="Footer Placeholder 4">
            <a:extLst>
              <a:ext uri="{FF2B5EF4-FFF2-40B4-BE49-F238E27FC236}">
                <a16:creationId xmlns:a16="http://schemas.microsoft.com/office/drawing/2014/main" id="{18B621D7-E678-3D1C-28AF-22ADFB6BD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CC6E-C6C0-3A8B-FA34-F6AE9F57AC03}"/>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245684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7112-3208-0BCC-A0CC-F9B659FF60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9C0CD7-1732-6CBF-B2B0-5103FBE87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E4F4-B035-2997-3C80-F535DE7CBE22}"/>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5" name="Footer Placeholder 4">
            <a:extLst>
              <a:ext uri="{FF2B5EF4-FFF2-40B4-BE49-F238E27FC236}">
                <a16:creationId xmlns:a16="http://schemas.microsoft.com/office/drawing/2014/main" id="{9EE6DAFA-049B-6716-7AEA-007CDDEDC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DC988-C434-1CF2-CE8D-78CC4B7C86EA}"/>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93357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88AE2-3B3E-05A5-C088-D1A7255C2D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83871-EB66-CB9A-5E6B-63727FC8B4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1B307-0BFE-57AC-C8E9-5DD4069D18E1}"/>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5" name="Footer Placeholder 4">
            <a:extLst>
              <a:ext uri="{FF2B5EF4-FFF2-40B4-BE49-F238E27FC236}">
                <a16:creationId xmlns:a16="http://schemas.microsoft.com/office/drawing/2014/main" id="{5019FFA2-7D0A-2FCD-D2AD-0EAED13FF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4CED7-5115-4EA6-0AC2-975626652C2C}"/>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48207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115A-0470-9F12-F356-5B9F2E3ED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582A5-6716-5A99-9ADF-ABFB72525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1C80B-C3DC-5F75-34D2-B7880A9D0265}"/>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5" name="Footer Placeholder 4">
            <a:extLst>
              <a:ext uri="{FF2B5EF4-FFF2-40B4-BE49-F238E27FC236}">
                <a16:creationId xmlns:a16="http://schemas.microsoft.com/office/drawing/2014/main" id="{861F419E-DD5B-4953-52F3-2A320C52E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3D539-DDEE-FFF2-57A2-7A6E1155E1B6}"/>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54058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4445-1475-59F6-6B60-512BCBEE4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92F6C-19BB-9245-FD1C-99B0394E7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A4F8E-48C2-7260-834B-20F9E52251F1}"/>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5" name="Footer Placeholder 4">
            <a:extLst>
              <a:ext uri="{FF2B5EF4-FFF2-40B4-BE49-F238E27FC236}">
                <a16:creationId xmlns:a16="http://schemas.microsoft.com/office/drawing/2014/main" id="{53355F80-24B3-1D6B-BC22-11315C630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CA244-4858-905F-BC75-44476A4CA0BC}"/>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1713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0A5C-72F8-CB64-FB4F-DC382E599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2627D-C33D-CCDD-AC24-3F80663CDF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269BA-2CA1-5517-7931-078E5D250E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405FE-4649-B0FC-DCB7-D05B621B7CC6}"/>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6" name="Footer Placeholder 5">
            <a:extLst>
              <a:ext uri="{FF2B5EF4-FFF2-40B4-BE49-F238E27FC236}">
                <a16:creationId xmlns:a16="http://schemas.microsoft.com/office/drawing/2014/main" id="{B3B94E7B-4A5D-6FF3-5440-418D5401D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6062B-A4B5-56DA-38BC-BE0F49B95CFE}"/>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7805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47B1-51CC-6D35-9274-E841DCD4A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C8B22E-3E1F-9EB3-9625-F9C8E0034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D04D1-53A2-2BE7-1B65-A0873C5159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5B3B4D-87B2-FD14-D8E8-F0EAED219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82106-9115-D9C3-9224-A89F606EFA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67858-C996-042C-58DB-C5E733D132D5}"/>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8" name="Footer Placeholder 7">
            <a:extLst>
              <a:ext uri="{FF2B5EF4-FFF2-40B4-BE49-F238E27FC236}">
                <a16:creationId xmlns:a16="http://schemas.microsoft.com/office/drawing/2014/main" id="{FA63AC22-FE77-1115-5FF0-4FB734A4AF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6011E-6169-2728-6443-BC910BE9E691}"/>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76436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3757-28B1-2F3E-E02E-E9C28B23D0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D03F1-85AE-CCD6-B2FA-D1341F8C3005}"/>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4" name="Footer Placeholder 3">
            <a:extLst>
              <a:ext uri="{FF2B5EF4-FFF2-40B4-BE49-F238E27FC236}">
                <a16:creationId xmlns:a16="http://schemas.microsoft.com/office/drawing/2014/main" id="{AE5A89BE-EB49-F9BC-1691-9B811FACB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06358-3DA1-88E7-7EE7-D9B00F271AE3}"/>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171840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033E5-356F-1811-F102-217FC7DEFF81}"/>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3" name="Footer Placeholder 2">
            <a:extLst>
              <a:ext uri="{FF2B5EF4-FFF2-40B4-BE49-F238E27FC236}">
                <a16:creationId xmlns:a16="http://schemas.microsoft.com/office/drawing/2014/main" id="{1DF6B5FA-CEB7-1547-E7B3-A4564C187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D2D7A4-7E3D-AF03-314A-B3B215017A5F}"/>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279841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485E-58C5-CEF4-ADCD-DC931C781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3DE21-4CC4-71BB-F49D-B0D2AB8C6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085E0C-F108-979F-7711-0B8013BD4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3E362-2C6D-DB28-3591-34A59F679207}"/>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6" name="Footer Placeholder 5">
            <a:extLst>
              <a:ext uri="{FF2B5EF4-FFF2-40B4-BE49-F238E27FC236}">
                <a16:creationId xmlns:a16="http://schemas.microsoft.com/office/drawing/2014/main" id="{FBD1E3E1-B1D4-D8F2-EC60-8A82F54C7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8EA92-DFA1-BB6A-8B33-9DCC70B5E00E}"/>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406457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3999-5681-90B6-45E1-58A758E43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71167C-D40F-5835-E3CE-FC3525A0D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7ADD54-74C6-33C3-D6D2-C513B7461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0CA75A-ED6F-10DB-2991-61E6B564F217}"/>
              </a:ext>
            </a:extLst>
          </p:cNvPr>
          <p:cNvSpPr>
            <a:spLocks noGrp="1"/>
          </p:cNvSpPr>
          <p:nvPr>
            <p:ph type="dt" sz="half" idx="10"/>
          </p:nvPr>
        </p:nvSpPr>
        <p:spPr/>
        <p:txBody>
          <a:bodyPr/>
          <a:lstStyle/>
          <a:p>
            <a:fld id="{A227E4E0-0F6E-4D78-82C3-035E341142EE}" type="datetimeFigureOut">
              <a:rPr lang="en-US" smtClean="0"/>
              <a:t>9/16/2025</a:t>
            </a:fld>
            <a:endParaRPr lang="en-US"/>
          </a:p>
        </p:txBody>
      </p:sp>
      <p:sp>
        <p:nvSpPr>
          <p:cNvPr id="6" name="Footer Placeholder 5">
            <a:extLst>
              <a:ext uri="{FF2B5EF4-FFF2-40B4-BE49-F238E27FC236}">
                <a16:creationId xmlns:a16="http://schemas.microsoft.com/office/drawing/2014/main" id="{219AB6AD-D1C9-F9D8-2449-B590E7BB1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428F2-E0FE-E1B6-B668-477B185572BB}"/>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85606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62FD5-7D83-08B7-E718-639E411EE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4B1531-C249-B33D-3674-AD9D93662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19B81-C984-106A-3A47-3A555F2FBD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27E4E0-0F6E-4D78-82C3-035E341142EE}" type="datetimeFigureOut">
              <a:rPr lang="en-US" smtClean="0"/>
              <a:t>9/16/2025</a:t>
            </a:fld>
            <a:endParaRPr lang="en-US"/>
          </a:p>
        </p:txBody>
      </p:sp>
      <p:sp>
        <p:nvSpPr>
          <p:cNvPr id="5" name="Footer Placeholder 4">
            <a:extLst>
              <a:ext uri="{FF2B5EF4-FFF2-40B4-BE49-F238E27FC236}">
                <a16:creationId xmlns:a16="http://schemas.microsoft.com/office/drawing/2014/main" id="{F35B6A3B-ED6F-A69A-0C7B-0D9ABC75E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0F92FE-E11C-E3C0-CD3A-50BF30CFA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DD7C6-88A5-4D01-A8B6-6930154B72C0}" type="slidenum">
              <a:rPr lang="en-US" smtClean="0"/>
              <a:t>‹#›</a:t>
            </a:fld>
            <a:endParaRPr lang="en-US"/>
          </a:p>
        </p:txBody>
      </p:sp>
    </p:spTree>
    <p:extLst>
      <p:ext uri="{BB962C8B-B14F-4D97-AF65-F5344CB8AC3E}">
        <p14:creationId xmlns:p14="http://schemas.microsoft.com/office/powerpoint/2010/main" val="108950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628900"/>
            <a:ext cx="12192000" cy="42291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Classic CEO style. </a:t>
              </a: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Polished, elevated, and appropriate for business leaders.</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384628" y="3246399"/>
            <a:ext cx="3768271" cy="179895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Suit jacket and tie</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shirt or blouse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skirt, or business dress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Polished shoes such as heels, flats, loafers, or oxfords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384628" y="5080594"/>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707886"/>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a:t>
            </a:r>
          </a:p>
        </p:txBody>
      </p:sp>
      <p:sp>
        <p:nvSpPr>
          <p:cNvPr id="7" name="TextBox 6">
            <a:extLst>
              <a:ext uri="{FF2B5EF4-FFF2-40B4-BE49-F238E27FC236}">
                <a16:creationId xmlns:a16="http://schemas.microsoft.com/office/drawing/2014/main" id="{EF6D0550-5B35-C929-3B26-926221134094}"/>
              </a:ext>
            </a:extLst>
          </p:cNvPr>
          <p:cNvSpPr txBox="1"/>
          <p:nvPr/>
        </p:nvSpPr>
        <p:spPr>
          <a:xfrm>
            <a:off x="381072" y="5510335"/>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Casual clothing (jeans, t-shirts)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Sneakers or overly casual footwear</a:t>
            </a:r>
          </a:p>
        </p:txBody>
      </p:sp>
      <p:sp>
        <p:nvSpPr>
          <p:cNvPr id="8" name="TextBox 7">
            <a:extLst>
              <a:ext uri="{FF2B5EF4-FFF2-40B4-BE49-F238E27FC236}">
                <a16:creationId xmlns:a16="http://schemas.microsoft.com/office/drawing/2014/main" id="{D6B39CE1-A331-A3A8-3829-ED2465D301DC}"/>
              </a:ext>
            </a:extLst>
          </p:cNvPr>
          <p:cNvSpPr txBox="1"/>
          <p:nvPr/>
        </p:nvSpPr>
        <p:spPr>
          <a:xfrm>
            <a:off x="384628" y="2809700"/>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131957"/>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 name="Picture 3" descr="A person in a blue dress&#10;&#10;AI-generated content may be incorrect.">
            <a:extLst>
              <a:ext uri="{FF2B5EF4-FFF2-40B4-BE49-F238E27FC236}">
                <a16:creationId xmlns:a16="http://schemas.microsoft.com/office/drawing/2014/main" id="{5B9C5CD7-89D0-DB78-D6FE-74ED75F48287}"/>
              </a:ext>
            </a:extLst>
          </p:cNvPr>
          <p:cNvPicPr>
            <a:picLocks noChangeAspect="1"/>
          </p:cNvPicPr>
          <p:nvPr/>
        </p:nvPicPr>
        <p:blipFill>
          <a:blip r:embed="rId3">
            <a:extLst>
              <a:ext uri="{28A0092B-C50C-407E-A947-70E740481C1C}">
                <a14:useLocalDpi xmlns:a14="http://schemas.microsoft.com/office/drawing/2010/main" val="0"/>
              </a:ext>
            </a:extLst>
          </a:blip>
          <a:srcRect l="7768" t="1" r="72486" b="19155"/>
          <a:stretch>
            <a:fillRect/>
          </a:stretch>
        </p:blipFill>
        <p:spPr>
          <a:xfrm>
            <a:off x="10045197" y="1393991"/>
            <a:ext cx="2366543" cy="5450183"/>
          </a:xfrm>
          <a:prstGeom prst="rect">
            <a:avLst/>
          </a:prstGeom>
          <a:effectLst>
            <a:outerShdw blurRad="50800" dist="38100" dir="8100000" algn="tr" rotWithShape="0">
              <a:prstClr val="black">
                <a:alpha val="40000"/>
              </a:prstClr>
            </a:outerShdw>
          </a:effectLst>
        </p:spPr>
      </p:pic>
      <p:pic>
        <p:nvPicPr>
          <p:cNvPr id="11" name="Picture 10" descr="A person in a green suit&#10;&#10;AI-generated content may be incorrect.">
            <a:extLst>
              <a:ext uri="{FF2B5EF4-FFF2-40B4-BE49-F238E27FC236}">
                <a16:creationId xmlns:a16="http://schemas.microsoft.com/office/drawing/2014/main" id="{D576D3DA-70E4-1286-B6F0-3FC28558B4A9}"/>
              </a:ext>
            </a:extLst>
          </p:cNvPr>
          <p:cNvPicPr>
            <a:picLocks noChangeAspect="1"/>
          </p:cNvPicPr>
          <p:nvPr/>
        </p:nvPicPr>
        <p:blipFill>
          <a:blip r:embed="rId4">
            <a:extLst>
              <a:ext uri="{28A0092B-C50C-407E-A947-70E740481C1C}">
                <a14:useLocalDpi xmlns:a14="http://schemas.microsoft.com/office/drawing/2010/main" val="0"/>
              </a:ext>
            </a:extLst>
          </a:blip>
          <a:srcRect l="7594" r="68388"/>
          <a:stretch>
            <a:fillRect/>
          </a:stretch>
        </p:blipFill>
        <p:spPr>
          <a:xfrm>
            <a:off x="5388705" y="721716"/>
            <a:ext cx="2623566" cy="6144412"/>
          </a:xfrm>
          <a:prstGeom prst="rect">
            <a:avLst/>
          </a:prstGeom>
          <a:effectLst>
            <a:outerShdw blurRad="50800" dist="38100" dir="2700000" algn="tl" rotWithShape="0">
              <a:prstClr val="black">
                <a:alpha val="40000"/>
              </a:prstClr>
            </a:outerShdw>
          </a:effectLst>
        </p:spPr>
      </p:pic>
      <p:pic>
        <p:nvPicPr>
          <p:cNvPr id="15" name="Picture 14" descr="A person in a suit with his hands in his pockets&#10;&#10;AI-generated content may be incorrect.">
            <a:extLst>
              <a:ext uri="{FF2B5EF4-FFF2-40B4-BE49-F238E27FC236}">
                <a16:creationId xmlns:a16="http://schemas.microsoft.com/office/drawing/2014/main" id="{BF753235-1098-8EA7-0982-554925120394}"/>
              </a:ext>
            </a:extLst>
          </p:cNvPr>
          <p:cNvPicPr>
            <a:picLocks noChangeAspect="1"/>
          </p:cNvPicPr>
          <p:nvPr/>
        </p:nvPicPr>
        <p:blipFill>
          <a:blip r:embed="rId5">
            <a:extLst>
              <a:ext uri="{28A0092B-C50C-407E-A947-70E740481C1C}">
                <a14:useLocalDpi xmlns:a14="http://schemas.microsoft.com/office/drawing/2010/main" val="0"/>
              </a:ext>
            </a:extLst>
          </a:blip>
          <a:srcRect l="9939" t="1" r="68388" b="707"/>
          <a:stretch>
            <a:fillRect/>
          </a:stretch>
        </p:blipFill>
        <p:spPr>
          <a:xfrm>
            <a:off x="3722792" y="496752"/>
            <a:ext cx="2471651" cy="6369375"/>
          </a:xfrm>
          <a:prstGeom prst="rect">
            <a:avLst/>
          </a:prstGeom>
          <a:effectLst>
            <a:outerShdw blurRad="50800" dist="38100" dir="5400000" algn="t" rotWithShape="0">
              <a:prstClr val="black">
                <a:alpha val="40000"/>
              </a:prstClr>
            </a:outerShdw>
          </a:effectLst>
        </p:spPr>
      </p:pic>
      <p:pic>
        <p:nvPicPr>
          <p:cNvPr id="17" name="Picture 16" descr="A person in a suit&#10;&#10;AI-generated content may be incorrect.">
            <a:extLst>
              <a:ext uri="{FF2B5EF4-FFF2-40B4-BE49-F238E27FC236}">
                <a16:creationId xmlns:a16="http://schemas.microsoft.com/office/drawing/2014/main" id="{56C346D2-6D13-D739-5DAF-E7312EF82E52}"/>
              </a:ext>
            </a:extLst>
          </p:cNvPr>
          <p:cNvPicPr>
            <a:picLocks noChangeAspect="1"/>
          </p:cNvPicPr>
          <p:nvPr/>
        </p:nvPicPr>
        <p:blipFill>
          <a:blip r:embed="rId6">
            <a:extLst>
              <a:ext uri="{28A0092B-C50C-407E-A947-70E740481C1C}">
                <a14:useLocalDpi xmlns:a14="http://schemas.microsoft.com/office/drawing/2010/main" val="0"/>
              </a:ext>
            </a:extLst>
          </a:blip>
          <a:srcRect l="5625" r="73839" b="21405"/>
          <a:stretch>
            <a:fillRect/>
          </a:stretch>
        </p:blipFill>
        <p:spPr>
          <a:xfrm>
            <a:off x="7865524" y="1402118"/>
            <a:ext cx="2534294" cy="5455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610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pic>
        <p:nvPicPr>
          <p:cNvPr id="5" name="Picture 4" descr="A person with a suitcase&#10;&#10;Description automatically generated">
            <a:extLst>
              <a:ext uri="{FF2B5EF4-FFF2-40B4-BE49-F238E27FC236}">
                <a16:creationId xmlns:a16="http://schemas.microsoft.com/office/drawing/2014/main" id="{3B03B5B7-4DF1-DF6E-23DD-433F670F9466}"/>
              </a:ext>
            </a:extLst>
          </p:cNvPr>
          <p:cNvPicPr>
            <a:picLocks noChangeAspect="1"/>
          </p:cNvPicPr>
          <p:nvPr/>
        </p:nvPicPr>
        <p:blipFill>
          <a:blip r:embed="rId3">
            <a:extLst>
              <a:ext uri="{28A0092B-C50C-407E-A947-70E740481C1C}">
                <a14:useLocalDpi xmlns:a14="http://schemas.microsoft.com/office/drawing/2010/main" val="0"/>
              </a:ext>
            </a:extLst>
          </a:blip>
          <a:srcRect l="64464"/>
          <a:stretch/>
        </p:blipFill>
        <p:spPr>
          <a:xfrm>
            <a:off x="4828736" y="605101"/>
            <a:ext cx="3976692" cy="629476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F11E045-282F-9ABA-B477-B54811092AC7}"/>
              </a:ext>
            </a:extLst>
          </p:cNvPr>
          <p:cNvPicPr>
            <a:picLocks noChangeAspect="1"/>
          </p:cNvPicPr>
          <p:nvPr/>
        </p:nvPicPr>
        <p:blipFill>
          <a:blip r:embed="rId4">
            <a:extLst>
              <a:ext uri="{28A0092B-C50C-407E-A947-70E740481C1C}">
                <a14:useLocalDpi xmlns:a14="http://schemas.microsoft.com/office/drawing/2010/main" val="0"/>
              </a:ext>
            </a:extLst>
          </a:blip>
          <a:srcRect l="6790" t="-2562" r="68568" b="2562"/>
          <a:stretch/>
        </p:blipFill>
        <p:spPr>
          <a:xfrm>
            <a:off x="2931070" y="82765"/>
            <a:ext cx="2810687" cy="6415698"/>
          </a:xfrm>
          <a:prstGeom prst="rect">
            <a:avLst/>
          </a:prstGeom>
          <a:effectLst>
            <a:outerShdw blurRad="50800" dist="38100" dir="2700000" algn="tl" rotWithShape="0">
              <a:prstClr val="black">
                <a:alpha val="40000"/>
              </a:prstClr>
            </a:outerShdw>
          </a:effectLst>
        </p:spPr>
      </p:pic>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Slightly less formal than business, but still polished.</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518113"/>
            <a:ext cx="3570323" cy="1514261"/>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Suit jacket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shirt (no tie) or blouse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Heels, flats, loafers, or oxfords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40363" y="5252882"/>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95410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(no-tie)</a:t>
            </a:r>
          </a:p>
        </p:txBody>
      </p:sp>
      <p:sp>
        <p:nvSpPr>
          <p:cNvPr id="7" name="TextBox 6">
            <a:extLst>
              <a:ext uri="{FF2B5EF4-FFF2-40B4-BE49-F238E27FC236}">
                <a16:creationId xmlns:a16="http://schemas.microsoft.com/office/drawing/2014/main" id="{EF6D0550-5B35-C929-3B26-926221134094}"/>
              </a:ext>
            </a:extLst>
          </p:cNvPr>
          <p:cNvSpPr txBox="1"/>
          <p:nvPr/>
        </p:nvSpPr>
        <p:spPr>
          <a:xfrm>
            <a:off x="436807" y="5682623"/>
            <a:ext cx="6176598" cy="805926"/>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Jeans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Exercise Sneakers </a:t>
            </a: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3083408"/>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pic>
        <p:nvPicPr>
          <p:cNvPr id="3" name="Picture 2" descr="A person in a suit&#10;&#10;Description automatically generated">
            <a:extLst>
              <a:ext uri="{FF2B5EF4-FFF2-40B4-BE49-F238E27FC236}">
                <a16:creationId xmlns:a16="http://schemas.microsoft.com/office/drawing/2014/main" id="{E84C61D3-DACC-3CA6-9F98-3953CD3A5783}"/>
              </a:ext>
            </a:extLst>
          </p:cNvPr>
          <p:cNvPicPr>
            <a:picLocks noChangeAspect="1"/>
          </p:cNvPicPr>
          <p:nvPr/>
        </p:nvPicPr>
        <p:blipFill>
          <a:blip r:embed="rId5">
            <a:extLst>
              <a:ext uri="{28A0092B-C50C-407E-A947-70E740481C1C}">
                <a14:useLocalDpi xmlns:a14="http://schemas.microsoft.com/office/drawing/2010/main" val="0"/>
              </a:ext>
            </a:extLst>
          </a:blip>
          <a:srcRect l="54233" r="5986" b="2937"/>
          <a:stretch/>
        </p:blipFill>
        <p:spPr>
          <a:xfrm>
            <a:off x="8268530" y="1473200"/>
            <a:ext cx="3923470" cy="5384800"/>
          </a:xfrm>
          <a:prstGeom prst="rect">
            <a:avLst/>
          </a:prstGeom>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7BECA4B7-2B25-0FA5-97F0-D6AA5709F3F2}"/>
              </a:ext>
            </a:extLst>
          </p:cNvPr>
          <p:cNvSpPr/>
          <p:nvPr/>
        </p:nvSpPr>
        <p:spPr>
          <a:xfrm>
            <a:off x="435428" y="145756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81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 balanced mix of professionalism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and comfort.</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518113"/>
            <a:ext cx="3570323" cy="179895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Work appropriate shirt or blouse</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Nice jeans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Loafers, flats, heels, hip sneakers, or boots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40363" y="5252882"/>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1246495"/>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 casual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436807" y="5682623"/>
            <a:ext cx="6176598" cy="805926"/>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Athleisure, shorts, or leggings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Sandals or exercise Sneakers </a:t>
            </a: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3083408"/>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6AE08732-C2D6-6F3F-E42D-593A8F706E7C}"/>
              </a:ext>
            </a:extLst>
          </p:cNvPr>
          <p:cNvPicPr>
            <a:picLocks noChangeAspect="1"/>
          </p:cNvPicPr>
          <p:nvPr/>
        </p:nvPicPr>
        <p:blipFill rotWithShape="1">
          <a:blip r:embed="rId3">
            <a:extLst>
              <a:ext uri="{28A0092B-C50C-407E-A947-70E740481C1C}">
                <a14:useLocalDpi xmlns:a14="http://schemas.microsoft.com/office/drawing/2010/main" val="0"/>
              </a:ext>
            </a:extLst>
          </a:blip>
          <a:srcRect l="3768" t="583" r="72554" b="-583"/>
          <a:stretch/>
        </p:blipFill>
        <p:spPr>
          <a:xfrm>
            <a:off x="3715839" y="359537"/>
            <a:ext cx="2792956" cy="6634866"/>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BD42D2D7-3089-A5A3-EA1B-751EF96BCBAD}"/>
              </a:ext>
            </a:extLst>
          </p:cNvPr>
          <p:cNvPicPr>
            <a:picLocks noChangeAspect="1"/>
          </p:cNvPicPr>
          <p:nvPr/>
        </p:nvPicPr>
        <p:blipFill rotWithShape="1">
          <a:blip r:embed="rId4">
            <a:extLst>
              <a:ext uri="{28A0092B-C50C-407E-A947-70E740481C1C}">
                <a14:useLocalDpi xmlns:a14="http://schemas.microsoft.com/office/drawing/2010/main" val="0"/>
              </a:ext>
            </a:extLst>
          </a:blip>
          <a:srcRect l="11034" t="-1217" r="67052" b="1217"/>
          <a:stretch/>
        </p:blipFill>
        <p:spPr>
          <a:xfrm flipH="1">
            <a:off x="5538551" y="-180491"/>
            <a:ext cx="2653476" cy="6810851"/>
          </a:xfrm>
          <a:prstGeom prst="rect">
            <a:avLst/>
          </a:prstGeom>
          <a:effectLst>
            <a:outerShdw blurRad="50800" dist="38100" dir="8100000" algn="tr" rotWithShape="0">
              <a:prstClr val="black">
                <a:alpha val="40000"/>
              </a:prstClr>
            </a:outerShdw>
          </a:effectLst>
        </p:spPr>
      </p:pic>
      <p:grpSp>
        <p:nvGrpSpPr>
          <p:cNvPr id="4" name="Group 3">
            <a:extLst>
              <a:ext uri="{FF2B5EF4-FFF2-40B4-BE49-F238E27FC236}">
                <a16:creationId xmlns:a16="http://schemas.microsoft.com/office/drawing/2014/main" id="{700809E6-D3F6-3E9B-D472-AD9D8C5DA9C5}"/>
              </a:ext>
            </a:extLst>
          </p:cNvPr>
          <p:cNvGrpSpPr/>
          <p:nvPr/>
        </p:nvGrpSpPr>
        <p:grpSpPr>
          <a:xfrm>
            <a:off x="7624978" y="1066800"/>
            <a:ext cx="4567022" cy="5791200"/>
            <a:chOff x="7624978" y="1066800"/>
            <a:chExt cx="4567022" cy="5791200"/>
          </a:xfrm>
        </p:grpSpPr>
        <p:pic>
          <p:nvPicPr>
            <p:cNvPr id="27" name="Picture 26" descr="A person and person with luggage&#10;&#10;AI-generated content may be incorrect.">
              <a:extLst>
                <a:ext uri="{FF2B5EF4-FFF2-40B4-BE49-F238E27FC236}">
                  <a16:creationId xmlns:a16="http://schemas.microsoft.com/office/drawing/2014/main" id="{27B35126-FC43-A210-A314-411775540DC9}"/>
                </a:ext>
              </a:extLst>
            </p:cNvPr>
            <p:cNvPicPr>
              <a:picLocks noChangeAspect="1"/>
            </p:cNvPicPr>
            <p:nvPr/>
          </p:nvPicPr>
          <p:blipFill>
            <a:blip r:embed="rId5">
              <a:extLst>
                <a:ext uri="{28A0092B-C50C-407E-A947-70E740481C1C}">
                  <a14:useLocalDpi xmlns:a14="http://schemas.microsoft.com/office/drawing/2010/main" val="0"/>
                </a:ext>
              </a:extLst>
            </a:blip>
            <a:srcRect l="56368" t="9524" r="11498" b="18034"/>
            <a:stretch/>
          </p:blipFill>
          <p:spPr>
            <a:xfrm>
              <a:off x="7624978" y="1066800"/>
              <a:ext cx="4567022" cy="5791200"/>
            </a:xfrm>
            <a:prstGeom prst="rect">
              <a:avLst/>
            </a:prstGeom>
            <a:effectLst>
              <a:outerShdw blurRad="50800" dist="38100" dir="2700000" algn="tl" rotWithShape="0">
                <a:prstClr val="black">
                  <a:alpha val="40000"/>
                </a:prstClr>
              </a:outerShdw>
            </a:effectLst>
          </p:spPr>
        </p:pic>
        <p:pic>
          <p:nvPicPr>
            <p:cNvPr id="3" name="Picture 2" descr="A black and white sign with white text&#10;&#10;AI-generated content may be incorrect.">
              <a:extLst>
                <a:ext uri="{FF2B5EF4-FFF2-40B4-BE49-F238E27FC236}">
                  <a16:creationId xmlns:a16="http://schemas.microsoft.com/office/drawing/2014/main" id="{271569F6-ED08-8F38-3FEB-F5B4EF58A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3182" y="2344575"/>
              <a:ext cx="142038" cy="72760"/>
            </a:xfrm>
            <a:prstGeom prst="rect">
              <a:avLst/>
            </a:prstGeom>
          </p:spPr>
        </p:pic>
      </p:grpSp>
    </p:spTree>
    <p:extLst>
      <p:ext uri="{BB962C8B-B14F-4D97-AF65-F5344CB8AC3E}">
        <p14:creationId xmlns:p14="http://schemas.microsoft.com/office/powerpoint/2010/main" val="1336383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latin typeface="Hilton Sans" panose="020B0503020203020204" pitchFamily="34" charset="0"/>
                  <a:cs typeface="Hilton Sans" panose="020B0503020203020204" pitchFamily="34" charset="0"/>
                </a:rPr>
                <a:t>A relaxed yet polished look that prioritizes comfort.</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402478"/>
            <a:ext cx="3709852" cy="1798954"/>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Work appropriate shirt or blouse</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Skirt, dress, or cropped pants</a:t>
            </a: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Nice jeans</a:t>
            </a:r>
            <a:r>
              <a:rPr lang="en-US" sz="1600" kern="100">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khakis, or linen pants </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Loafers, flats, low heels, hip sneakers, or sandals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38984" y="5307007"/>
            <a:ext cx="3084743"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669414"/>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Casual</a:t>
            </a:r>
            <a:endParaRPr lang="en-US" sz="1600">
              <a:latin typeface="Hilton Serif" pitchFamily="2" charset="0"/>
              <a:ea typeface="Hilton Serif" pitchFamily="2" charset="0"/>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gym wear, or sweatpants</a:t>
            </a: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2967773"/>
            <a:ext cx="3354491"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offee grinder&#10;&#10;AI-generated content may be incorrect.">
            <a:extLst>
              <a:ext uri="{FF2B5EF4-FFF2-40B4-BE49-F238E27FC236}">
                <a16:creationId xmlns:a16="http://schemas.microsoft.com/office/drawing/2014/main" id="{1AE29EE9-16A1-98F4-1C40-C52AA51908B1}"/>
              </a:ext>
            </a:extLst>
          </p:cNvPr>
          <p:cNvPicPr>
            <a:picLocks noChangeAspect="1"/>
          </p:cNvPicPr>
          <p:nvPr/>
        </p:nvPicPr>
        <p:blipFill>
          <a:blip r:embed="rId3">
            <a:extLst>
              <a:ext uri="{28A0092B-C50C-407E-A947-70E740481C1C}">
                <a14:useLocalDpi xmlns:a14="http://schemas.microsoft.com/office/drawing/2010/main" val="0"/>
              </a:ext>
            </a:extLst>
          </a:blip>
          <a:srcRect l="3805" r="74205"/>
          <a:stretch/>
        </p:blipFill>
        <p:spPr>
          <a:xfrm>
            <a:off x="3615485" y="487421"/>
            <a:ext cx="2390673" cy="6115303"/>
          </a:xfrm>
          <a:prstGeom prst="rect">
            <a:avLst/>
          </a:prstGeom>
          <a:effectLst>
            <a:outerShdw blurRad="50800" dist="38100" dir="8100000" algn="tr" rotWithShape="0">
              <a:prstClr val="black">
                <a:alpha val="40000"/>
              </a:prstClr>
            </a:outerShdw>
          </a:effectLst>
        </p:spPr>
      </p:pic>
      <p:pic>
        <p:nvPicPr>
          <p:cNvPr id="12" name="Picture 11" descr="A person in a suit and jeans&#10;&#10;AI-generated content may be incorrect.">
            <a:extLst>
              <a:ext uri="{FF2B5EF4-FFF2-40B4-BE49-F238E27FC236}">
                <a16:creationId xmlns:a16="http://schemas.microsoft.com/office/drawing/2014/main" id="{16587CF2-E381-86F0-EA23-9913948D8259}"/>
              </a:ext>
            </a:extLst>
          </p:cNvPr>
          <p:cNvPicPr>
            <a:picLocks noChangeAspect="1"/>
          </p:cNvPicPr>
          <p:nvPr/>
        </p:nvPicPr>
        <p:blipFill>
          <a:blip r:embed="rId4">
            <a:extLst>
              <a:ext uri="{28A0092B-C50C-407E-A947-70E740481C1C}">
                <a14:useLocalDpi xmlns:a14="http://schemas.microsoft.com/office/drawing/2010/main" val="0"/>
              </a:ext>
            </a:extLst>
          </a:blip>
          <a:srcRect l="8885" r="67605" b="740"/>
          <a:stretch/>
        </p:blipFill>
        <p:spPr>
          <a:xfrm>
            <a:off x="5325880" y="742697"/>
            <a:ext cx="2574965" cy="6115303"/>
          </a:xfrm>
          <a:prstGeom prst="rect">
            <a:avLst/>
          </a:prstGeom>
          <a:effectLst>
            <a:outerShdw blurRad="50800" dist="38100" dir="5400000" algn="t" rotWithShape="0">
              <a:prstClr val="black">
                <a:alpha val="40000"/>
              </a:prstClr>
            </a:outerShdw>
          </a:effectLst>
        </p:spPr>
      </p:pic>
      <p:pic>
        <p:nvPicPr>
          <p:cNvPr id="15" name="Picture 14" descr="A person carrying a purse&#10;&#10;AI-generated content may be incorrect.">
            <a:extLst>
              <a:ext uri="{FF2B5EF4-FFF2-40B4-BE49-F238E27FC236}">
                <a16:creationId xmlns:a16="http://schemas.microsoft.com/office/drawing/2014/main" id="{B2769253-4AD0-B255-FC8F-49D11B66AED7}"/>
              </a:ext>
            </a:extLst>
          </p:cNvPr>
          <p:cNvPicPr>
            <a:picLocks noChangeAspect="1"/>
          </p:cNvPicPr>
          <p:nvPr/>
        </p:nvPicPr>
        <p:blipFill>
          <a:blip r:embed="rId5">
            <a:extLst>
              <a:ext uri="{28A0092B-C50C-407E-A947-70E740481C1C}">
                <a14:useLocalDpi xmlns:a14="http://schemas.microsoft.com/office/drawing/2010/main" val="0"/>
              </a:ext>
            </a:extLst>
          </a:blip>
          <a:srcRect l="3761" r="67326" b="3221"/>
          <a:stretch/>
        </p:blipFill>
        <p:spPr>
          <a:xfrm>
            <a:off x="7621236" y="1144586"/>
            <a:ext cx="3034508" cy="5713414"/>
          </a:xfrm>
          <a:prstGeom prst="rect">
            <a:avLst/>
          </a:prstGeom>
          <a:effectLst>
            <a:outerShdw blurRad="50800" dist="38100" dir="2700000" algn="tl" rotWithShape="0">
              <a:prstClr val="black">
                <a:alpha val="40000"/>
              </a:prstClr>
            </a:outerShdw>
          </a:effectLst>
        </p:spPr>
      </p:pic>
      <p:pic>
        <p:nvPicPr>
          <p:cNvPr id="17" name="Picture 16" descr="A person in a pink and white checkered shirt&#10;&#10;AI-generated content may be incorrect.">
            <a:extLst>
              <a:ext uri="{FF2B5EF4-FFF2-40B4-BE49-F238E27FC236}">
                <a16:creationId xmlns:a16="http://schemas.microsoft.com/office/drawing/2014/main" id="{D6C93359-C1BD-31FD-56C9-9A575E28B3DC}"/>
              </a:ext>
            </a:extLst>
          </p:cNvPr>
          <p:cNvPicPr>
            <a:picLocks noChangeAspect="1"/>
          </p:cNvPicPr>
          <p:nvPr/>
        </p:nvPicPr>
        <p:blipFill>
          <a:blip r:embed="rId6">
            <a:extLst>
              <a:ext uri="{28A0092B-C50C-407E-A947-70E740481C1C}">
                <a14:useLocalDpi xmlns:a14="http://schemas.microsoft.com/office/drawing/2010/main" val="0"/>
              </a:ext>
            </a:extLst>
          </a:blip>
          <a:srcRect l="5399" t="-1" r="77117" b="13561"/>
          <a:stretch/>
        </p:blipFill>
        <p:spPr>
          <a:xfrm>
            <a:off x="10045604" y="889000"/>
            <a:ext cx="2146396" cy="596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89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09FD-01A8-9083-4FBC-5E36FE110EFF}"/>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F8801E72-6291-F232-6196-A03506AACE52}"/>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51A2AB2A-1F8C-C35C-B852-CBDE7DCBB0CC}"/>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CD10CD78-8AD8-6180-5C46-28C5B975D314}"/>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latin typeface="Hilton Sans" panose="020B0503020203020204" pitchFamily="34" charset="0"/>
                  <a:cs typeface="Hilton Sans" panose="020B0503020203020204" pitchFamily="34" charset="0"/>
                </a:rPr>
                <a:t>Polished and effortless, for a relaxed yet refined setting.</a:t>
              </a:r>
            </a:p>
          </p:txBody>
        </p:sp>
        <p:sp>
          <p:nvSpPr>
            <p:cNvPr id="60" name="Rectangle 59">
              <a:extLst>
                <a:ext uri="{FF2B5EF4-FFF2-40B4-BE49-F238E27FC236}">
                  <a16:creationId xmlns:a16="http://schemas.microsoft.com/office/drawing/2014/main" id="{03EAE270-719C-FDE8-D388-51CA68218AB0}"/>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DFCBE6E2-0C1D-3CB3-1C40-060E703CEDEE}"/>
              </a:ext>
            </a:extLst>
          </p:cNvPr>
          <p:cNvSpPr txBox="1"/>
          <p:nvPr/>
        </p:nvSpPr>
        <p:spPr>
          <a:xfrm>
            <a:off x="435428" y="3402478"/>
            <a:ext cx="3709852" cy="1798954"/>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Collared shirts or stylish blouses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Dresses, skirts, or jumpsuits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Slacks, khakis, or linen pants </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Dressier sandals, loafers, or closed-toe shoes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AE4CECD7-51E6-6958-A573-54282F8DF71F}"/>
              </a:ext>
            </a:extLst>
          </p:cNvPr>
          <p:cNvSpPr txBox="1"/>
          <p:nvPr/>
        </p:nvSpPr>
        <p:spPr>
          <a:xfrm>
            <a:off x="438984" y="5307007"/>
            <a:ext cx="3084743"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7" name="TextBox 6">
            <a:extLst>
              <a:ext uri="{FF2B5EF4-FFF2-40B4-BE49-F238E27FC236}">
                <a16:creationId xmlns:a16="http://schemas.microsoft.com/office/drawing/2014/main" id="{0F0A2225-FECD-F879-8190-CC2E85B9DD72}"/>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a:t>
            </a:r>
            <a:r>
              <a:rPr lang="en-US" sz="1600"/>
              <a:t>shorts, or sweatpants</a:t>
            </a:r>
            <a:endParaRPr lang="en-US" sz="1600">
              <a:latin typeface="Hilton Sans" panose="020B0503020203020204" pitchFamily="34" charset="0"/>
              <a:cs typeface="Hilton Sans" panose="020B0503020203020204" pitchFamily="34" charset="0"/>
            </a:endParaRP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157F94CA-B4FD-A167-0A5C-A5AAE09711BE}"/>
              </a:ext>
            </a:extLst>
          </p:cNvPr>
          <p:cNvSpPr txBox="1"/>
          <p:nvPr/>
        </p:nvSpPr>
        <p:spPr>
          <a:xfrm>
            <a:off x="435428" y="2967773"/>
            <a:ext cx="3354491"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2" name="TextBox 1">
            <a:extLst>
              <a:ext uri="{FF2B5EF4-FFF2-40B4-BE49-F238E27FC236}">
                <a16:creationId xmlns:a16="http://schemas.microsoft.com/office/drawing/2014/main" id="{8B32C6DF-4BB1-CCAE-5081-46660A005BDE}"/>
              </a:ext>
            </a:extLst>
          </p:cNvPr>
          <p:cNvSpPr txBox="1"/>
          <p:nvPr/>
        </p:nvSpPr>
        <p:spPr>
          <a:xfrm>
            <a:off x="435428" y="359537"/>
            <a:ext cx="2928257" cy="1246495"/>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Resort dress</a:t>
            </a:r>
            <a:endParaRPr lang="en-US" sz="1600">
              <a:latin typeface="Hilton Serif" pitchFamily="2" charset="0"/>
              <a:ea typeface="Hilton Serif" pitchFamily="2" charset="0"/>
            </a:endParaRPr>
          </a:p>
        </p:txBody>
      </p:sp>
      <p:sp>
        <p:nvSpPr>
          <p:cNvPr id="3" name="Rectangle 2">
            <a:extLst>
              <a:ext uri="{FF2B5EF4-FFF2-40B4-BE49-F238E27FC236}">
                <a16:creationId xmlns:a16="http://schemas.microsoft.com/office/drawing/2014/main" id="{ADCC0AEA-F41B-0C33-33DD-0EFE53034C18}"/>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pink shirt and white pants&#10;&#10;AI-generated content may be incorrect.">
            <a:extLst>
              <a:ext uri="{FF2B5EF4-FFF2-40B4-BE49-F238E27FC236}">
                <a16:creationId xmlns:a16="http://schemas.microsoft.com/office/drawing/2014/main" id="{5BD2723E-2494-94F4-DA6C-14EB07DA77EB}"/>
              </a:ext>
            </a:extLst>
          </p:cNvPr>
          <p:cNvPicPr>
            <a:picLocks noChangeAspect="1"/>
          </p:cNvPicPr>
          <p:nvPr/>
        </p:nvPicPr>
        <p:blipFill>
          <a:blip r:embed="rId3">
            <a:extLst>
              <a:ext uri="{28A0092B-C50C-407E-A947-70E740481C1C}">
                <a14:useLocalDpi xmlns:a14="http://schemas.microsoft.com/office/drawing/2010/main" val="0"/>
              </a:ext>
            </a:extLst>
          </a:blip>
          <a:srcRect l="12197" r="68388" b="2908"/>
          <a:stretch/>
        </p:blipFill>
        <p:spPr>
          <a:xfrm>
            <a:off x="7919623" y="982784"/>
            <a:ext cx="2146370" cy="5875216"/>
          </a:xfrm>
          <a:prstGeom prst="rect">
            <a:avLst/>
          </a:prstGeom>
          <a:effectLst>
            <a:outerShdw blurRad="50800" dist="38100" dir="2700000" algn="tl" rotWithShape="0">
              <a:prstClr val="black">
                <a:alpha val="40000"/>
              </a:prstClr>
            </a:outerShdw>
          </a:effectLst>
        </p:spPr>
      </p:pic>
      <p:pic>
        <p:nvPicPr>
          <p:cNvPr id="10" name="Picture 9" descr="A person in a white shirt and black pants&#10;&#10;AI-generated content may be incorrect.">
            <a:extLst>
              <a:ext uri="{FF2B5EF4-FFF2-40B4-BE49-F238E27FC236}">
                <a16:creationId xmlns:a16="http://schemas.microsoft.com/office/drawing/2014/main" id="{84DE7DF0-FCA1-1C45-21D4-37F61EB0FD8E}"/>
              </a:ext>
            </a:extLst>
          </p:cNvPr>
          <p:cNvPicPr>
            <a:picLocks noChangeAspect="1"/>
          </p:cNvPicPr>
          <p:nvPr/>
        </p:nvPicPr>
        <p:blipFill>
          <a:blip r:embed="rId4">
            <a:extLst>
              <a:ext uri="{28A0092B-C50C-407E-A947-70E740481C1C}">
                <a14:useLocalDpi xmlns:a14="http://schemas.microsoft.com/office/drawing/2010/main" val="0"/>
              </a:ext>
            </a:extLst>
          </a:blip>
          <a:srcRect l="11824" r="72016" b="7414"/>
          <a:stretch/>
        </p:blipFill>
        <p:spPr>
          <a:xfrm>
            <a:off x="10210169" y="471408"/>
            <a:ext cx="1981831" cy="6386592"/>
          </a:xfrm>
          <a:prstGeom prst="rect">
            <a:avLst/>
          </a:prstGeom>
          <a:effectLst>
            <a:outerShdw blurRad="50800" dist="38100" dir="2700000" algn="tl" rotWithShape="0">
              <a:prstClr val="black">
                <a:alpha val="40000"/>
              </a:prstClr>
            </a:outerShdw>
          </a:effectLst>
        </p:spPr>
      </p:pic>
      <p:pic>
        <p:nvPicPr>
          <p:cNvPr id="13" name="Picture 12" descr="A black background with a black square&#10;&#10;AI-generated content may be incorrect.">
            <a:extLst>
              <a:ext uri="{FF2B5EF4-FFF2-40B4-BE49-F238E27FC236}">
                <a16:creationId xmlns:a16="http://schemas.microsoft.com/office/drawing/2014/main" id="{5B5850A3-377F-07AB-38A0-C1EF2208DF24}"/>
              </a:ext>
            </a:extLst>
          </p:cNvPr>
          <p:cNvPicPr>
            <a:picLocks noChangeAspect="1"/>
          </p:cNvPicPr>
          <p:nvPr/>
        </p:nvPicPr>
        <p:blipFill>
          <a:blip r:embed="rId5">
            <a:extLst>
              <a:ext uri="{28A0092B-C50C-407E-A947-70E740481C1C}">
                <a14:useLocalDpi xmlns:a14="http://schemas.microsoft.com/office/drawing/2010/main" val="0"/>
              </a:ext>
            </a:extLst>
          </a:blip>
          <a:srcRect r="83250"/>
          <a:stretch/>
        </p:blipFill>
        <p:spPr>
          <a:xfrm>
            <a:off x="3790600" y="491672"/>
            <a:ext cx="1890031" cy="6216308"/>
          </a:xfrm>
          <a:prstGeom prst="rect">
            <a:avLst/>
          </a:prstGeom>
          <a:effectLst>
            <a:outerShdw blurRad="50800" dist="38100" dir="5400000" algn="t" rotWithShape="0">
              <a:prstClr val="black">
                <a:alpha val="40000"/>
              </a:prstClr>
            </a:outerShdw>
          </a:effectLst>
        </p:spPr>
      </p:pic>
      <p:pic>
        <p:nvPicPr>
          <p:cNvPr id="16" name="Picture 15" descr="A person in a dress&#10;&#10;AI-generated content may be incorrect.">
            <a:extLst>
              <a:ext uri="{FF2B5EF4-FFF2-40B4-BE49-F238E27FC236}">
                <a16:creationId xmlns:a16="http://schemas.microsoft.com/office/drawing/2014/main" id="{170C48BB-8A06-A86A-BC38-D08C4D0F8FDD}"/>
              </a:ext>
            </a:extLst>
          </p:cNvPr>
          <p:cNvPicPr>
            <a:picLocks noChangeAspect="1"/>
          </p:cNvPicPr>
          <p:nvPr/>
        </p:nvPicPr>
        <p:blipFill>
          <a:blip r:embed="rId6">
            <a:extLst>
              <a:ext uri="{28A0092B-C50C-407E-A947-70E740481C1C}">
                <a14:useLocalDpi xmlns:a14="http://schemas.microsoft.com/office/drawing/2010/main" val="0"/>
              </a:ext>
            </a:extLst>
          </a:blip>
          <a:srcRect l="7980" r="72412"/>
          <a:stretch/>
        </p:blipFill>
        <p:spPr>
          <a:xfrm>
            <a:off x="5520590" y="498180"/>
            <a:ext cx="2312769" cy="63026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83009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EA12F-C5A6-6D04-4D4B-9ACA2B71FA96}"/>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E029EEC5-D367-ADD7-050A-0C7134DD84B0}"/>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2408A358-76C7-1CC6-08DC-E256A68FC001}"/>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C6EEF9B7-5E02-79AF-9B6E-12A37A19BBAF}"/>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t>A relaxed blend of resort wear and casual comfort.</a:t>
              </a:r>
              <a:endParaRPr lang="en-US" sz="1600">
                <a:latin typeface="Hilton Sans" panose="020B0503020203020204" pitchFamily="34" charset="0"/>
                <a:cs typeface="Hilton Sans" panose="020B0503020203020204" pitchFamily="34" charset="0"/>
              </a:endParaRPr>
            </a:p>
          </p:txBody>
        </p:sp>
        <p:sp>
          <p:nvSpPr>
            <p:cNvPr id="60" name="Rectangle 59">
              <a:extLst>
                <a:ext uri="{FF2B5EF4-FFF2-40B4-BE49-F238E27FC236}">
                  <a16:creationId xmlns:a16="http://schemas.microsoft.com/office/drawing/2014/main" id="{50325FD2-E4C7-D569-BDBF-2A090F84E9DA}"/>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9D106E6B-8CC7-812A-F4BB-3805ADA08025}"/>
              </a:ext>
            </a:extLst>
          </p:cNvPr>
          <p:cNvSpPr txBox="1"/>
          <p:nvPr/>
        </p:nvSpPr>
        <p:spPr>
          <a:xfrm>
            <a:off x="435428" y="3402478"/>
            <a:ext cx="3821262" cy="1797415"/>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Collared shirt, quality pullover top,    or blouse</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Dresses, skirts, or skorts</a:t>
            </a: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latin typeface="Hilton Sans" panose="020B0503020203020204" pitchFamily="34" charset="0"/>
                <a:ea typeface="Aptos" panose="020B0004020202020204" pitchFamily="34" charset="0"/>
                <a:cs typeface="Hilton Sans" panose="020B0503020203020204" pitchFamily="34" charset="0"/>
              </a:rPr>
              <a:t>K</a:t>
            </a:r>
            <a:r>
              <a:rPr lang="en-US" sz="1600" kern="100">
                <a:effectLst/>
                <a:latin typeface="Hilton Sans" panose="020B0503020203020204" pitchFamily="34" charset="0"/>
                <a:ea typeface="Aptos" panose="020B0004020202020204" pitchFamily="34" charset="0"/>
                <a:cs typeface="Hilton Sans" panose="020B0503020203020204" pitchFamily="34" charset="0"/>
              </a:rPr>
              <a:t>hakis, linen pants, or tailored shorts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Sandals, loafers, sneakers, or flats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B4843C95-C65A-FC08-442A-AEFA68416039}"/>
              </a:ext>
            </a:extLst>
          </p:cNvPr>
          <p:cNvSpPr txBox="1"/>
          <p:nvPr/>
        </p:nvSpPr>
        <p:spPr>
          <a:xfrm>
            <a:off x="435428" y="5307007"/>
            <a:ext cx="3088300"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7" name="TextBox 6">
            <a:extLst>
              <a:ext uri="{FF2B5EF4-FFF2-40B4-BE49-F238E27FC236}">
                <a16:creationId xmlns:a16="http://schemas.microsoft.com/office/drawing/2014/main" id="{FA5A708D-51B4-C7D8-2E26-9CA827F29C94}"/>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gym wear, or sweatpants</a:t>
            </a: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732C5874-2ED1-06DB-8BDE-F9729C0D235D}"/>
              </a:ext>
            </a:extLst>
          </p:cNvPr>
          <p:cNvSpPr txBox="1"/>
          <p:nvPr/>
        </p:nvSpPr>
        <p:spPr>
          <a:xfrm>
            <a:off x="435428" y="2967773"/>
            <a:ext cx="3354492"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2" name="TextBox 1">
            <a:extLst>
              <a:ext uri="{FF2B5EF4-FFF2-40B4-BE49-F238E27FC236}">
                <a16:creationId xmlns:a16="http://schemas.microsoft.com/office/drawing/2014/main" id="{DDE473D0-E42E-349F-4B12-DFDF1E3D74E4}"/>
              </a:ext>
            </a:extLst>
          </p:cNvPr>
          <p:cNvSpPr txBox="1"/>
          <p:nvPr/>
        </p:nvSpPr>
        <p:spPr>
          <a:xfrm>
            <a:off x="435428" y="359537"/>
            <a:ext cx="2928257" cy="1246495"/>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Resort casual</a:t>
            </a:r>
            <a:endParaRPr lang="en-US" sz="1600">
              <a:latin typeface="Hilton Serif" pitchFamily="2" charset="0"/>
              <a:ea typeface="Hilton Serif" pitchFamily="2" charset="0"/>
            </a:endParaRPr>
          </a:p>
        </p:txBody>
      </p:sp>
      <p:sp>
        <p:nvSpPr>
          <p:cNvPr id="3" name="Rectangle 2">
            <a:extLst>
              <a:ext uri="{FF2B5EF4-FFF2-40B4-BE49-F238E27FC236}">
                <a16:creationId xmlns:a16="http://schemas.microsoft.com/office/drawing/2014/main" id="{1256C2C0-DFEA-27CC-C1AB-F154F636A4C4}"/>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white shirt&#10;&#10;AI-generated content may be incorrect.">
            <a:extLst>
              <a:ext uri="{FF2B5EF4-FFF2-40B4-BE49-F238E27FC236}">
                <a16:creationId xmlns:a16="http://schemas.microsoft.com/office/drawing/2014/main" id="{A00B9BEC-5630-A9CA-16AC-B22E301155AF}"/>
              </a:ext>
            </a:extLst>
          </p:cNvPr>
          <p:cNvPicPr>
            <a:picLocks noChangeAspect="1"/>
          </p:cNvPicPr>
          <p:nvPr/>
        </p:nvPicPr>
        <p:blipFill>
          <a:blip r:embed="rId3">
            <a:extLst>
              <a:ext uri="{28A0092B-C50C-407E-A947-70E740481C1C}">
                <a14:useLocalDpi xmlns:a14="http://schemas.microsoft.com/office/drawing/2010/main" val="0"/>
              </a:ext>
            </a:extLst>
          </a:blip>
          <a:srcRect l="5284" r="75982"/>
          <a:stretch/>
        </p:blipFill>
        <p:spPr>
          <a:xfrm>
            <a:off x="3959156" y="592892"/>
            <a:ext cx="2045950" cy="61431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8FD778F-1687-1E84-47D1-3002896C4977}"/>
              </a:ext>
            </a:extLst>
          </p:cNvPr>
          <p:cNvPicPr>
            <a:picLocks noChangeAspect="1"/>
          </p:cNvPicPr>
          <p:nvPr/>
        </p:nvPicPr>
        <p:blipFill>
          <a:blip r:embed="rId4">
            <a:extLst>
              <a:ext uri="{28A0092B-C50C-407E-A947-70E740481C1C}">
                <a14:useLocalDpi xmlns:a14="http://schemas.microsoft.com/office/drawing/2010/main" val="0"/>
              </a:ext>
            </a:extLst>
          </a:blip>
          <a:srcRect l="29067" t="25133" r="30369"/>
          <a:stretch/>
        </p:blipFill>
        <p:spPr>
          <a:xfrm>
            <a:off x="5589188" y="940952"/>
            <a:ext cx="4207225" cy="5917048"/>
          </a:xfrm>
          <a:prstGeom prst="rect">
            <a:avLst/>
          </a:prstGeom>
          <a:effectLst>
            <a:outerShdw blurRad="50800" dist="38100" dir="5400000" algn="t" rotWithShape="0">
              <a:prstClr val="black">
                <a:alpha val="40000"/>
              </a:prstClr>
            </a:outerShdw>
          </a:effectLst>
        </p:spPr>
      </p:pic>
      <p:pic>
        <p:nvPicPr>
          <p:cNvPr id="13" name="Picture 12" descr="A person in a blue shirt and white shorts&#10;&#10;AI-generated content may be incorrect.">
            <a:extLst>
              <a:ext uri="{FF2B5EF4-FFF2-40B4-BE49-F238E27FC236}">
                <a16:creationId xmlns:a16="http://schemas.microsoft.com/office/drawing/2014/main" id="{17EEBA6B-249D-6656-57CD-2DB65392340A}"/>
              </a:ext>
            </a:extLst>
          </p:cNvPr>
          <p:cNvPicPr>
            <a:picLocks noChangeAspect="1"/>
          </p:cNvPicPr>
          <p:nvPr/>
        </p:nvPicPr>
        <p:blipFill>
          <a:blip r:embed="rId5">
            <a:extLst>
              <a:ext uri="{28A0092B-C50C-407E-A947-70E740481C1C}">
                <a14:useLocalDpi xmlns:a14="http://schemas.microsoft.com/office/drawing/2010/main" val="0"/>
              </a:ext>
            </a:extLst>
          </a:blip>
          <a:srcRect l="6411" r="72337" b="2812"/>
          <a:stretch/>
        </p:blipFill>
        <p:spPr>
          <a:xfrm>
            <a:off x="9907987" y="982784"/>
            <a:ext cx="2284014" cy="58752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3644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5088-4280-8DEB-1782-B3E3917010A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EF71430-95F4-90C5-DE96-F81E8A24CECD}"/>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916DFCF1-48CE-EEF8-DEE3-EB8B6C6ED1FD}"/>
              </a:ext>
            </a:extLst>
          </p:cNvPr>
          <p:cNvGrpSpPr/>
          <p:nvPr/>
        </p:nvGrpSpPr>
        <p:grpSpPr>
          <a:xfrm>
            <a:off x="8337873" y="359537"/>
            <a:ext cx="3676327" cy="960230"/>
            <a:chOff x="6332285" y="676001"/>
            <a:chExt cx="4217442" cy="960230"/>
          </a:xfrm>
          <a:effectLst/>
        </p:grpSpPr>
        <p:sp>
          <p:nvSpPr>
            <p:cNvPr id="59" name="Rectangle 58">
              <a:extLst>
                <a:ext uri="{FF2B5EF4-FFF2-40B4-BE49-F238E27FC236}">
                  <a16:creationId xmlns:a16="http://schemas.microsoft.com/office/drawing/2014/main" id="{1CFEF2AE-7044-E61A-0272-876C89E1AE6A}"/>
                </a:ext>
              </a:extLst>
            </p:cNvPr>
            <p:cNvSpPr/>
            <p:nvPr/>
          </p:nvSpPr>
          <p:spPr>
            <a:xfrm>
              <a:off x="6332285" y="676001"/>
              <a:ext cx="421744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Sophisticated, stylish, dressy attire.</a:t>
              </a:r>
            </a:p>
          </p:txBody>
        </p:sp>
        <p:sp>
          <p:nvSpPr>
            <p:cNvPr id="60" name="Rectangle 59">
              <a:extLst>
                <a:ext uri="{FF2B5EF4-FFF2-40B4-BE49-F238E27FC236}">
                  <a16:creationId xmlns:a16="http://schemas.microsoft.com/office/drawing/2014/main" id="{2C8F6592-4BA0-7136-F3E4-6AB98C8B0EDE}"/>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8B03FAB8-9465-B69F-F36C-F999D72F93FF}"/>
              </a:ext>
            </a:extLst>
          </p:cNvPr>
          <p:cNvSpPr txBox="1"/>
          <p:nvPr/>
        </p:nvSpPr>
        <p:spPr>
          <a:xfrm>
            <a:off x="435428" y="3402478"/>
            <a:ext cx="3709852" cy="1516505"/>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Button-down shirt or blouse</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lang="en-US" sz="1600"/>
              <a:t>Blazers for a polished touch</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Loafers, </a:t>
            </a:r>
            <a:r>
              <a:rPr lang="en-US" sz="1600"/>
              <a:t>Heels, or dressy flats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0BF4AB01-FD5E-F60C-F9C7-50E9216BF443}"/>
              </a:ext>
            </a:extLst>
          </p:cNvPr>
          <p:cNvSpPr txBox="1"/>
          <p:nvPr/>
        </p:nvSpPr>
        <p:spPr>
          <a:xfrm>
            <a:off x="438984" y="5307007"/>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232B25A6-8D73-23C1-0050-B88458535A4C}"/>
              </a:ext>
            </a:extLst>
          </p:cNvPr>
          <p:cNvSpPr txBox="1"/>
          <p:nvPr/>
        </p:nvSpPr>
        <p:spPr>
          <a:xfrm>
            <a:off x="435428" y="359537"/>
            <a:ext cx="2928257" cy="669414"/>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Cocktail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A3C05646-5B0A-03ED-247A-83A3B72A872D}"/>
              </a:ext>
            </a:extLst>
          </p:cNvPr>
          <p:cNvSpPr txBox="1"/>
          <p:nvPr/>
        </p:nvSpPr>
        <p:spPr>
          <a:xfrm>
            <a:off x="435428" y="5736748"/>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Sneakers, polo, T-shirts, or jeans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ea typeface="+mn-ea"/>
                <a:cs typeface="Hilton Sans" panose="020B0503020203020204" pitchFamily="34" charset="0"/>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Too revealing or casual clothing</a:t>
            </a:r>
            <a:endPar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endParaRPr>
          </a:p>
        </p:txBody>
      </p:sp>
      <p:sp>
        <p:nvSpPr>
          <p:cNvPr id="8" name="TextBox 7">
            <a:extLst>
              <a:ext uri="{FF2B5EF4-FFF2-40B4-BE49-F238E27FC236}">
                <a16:creationId xmlns:a16="http://schemas.microsoft.com/office/drawing/2014/main" id="{1D0F3743-9CCE-8D70-76BA-E6C1A082A89A}"/>
              </a:ext>
            </a:extLst>
          </p:cNvPr>
          <p:cNvSpPr txBox="1"/>
          <p:nvPr/>
        </p:nvSpPr>
        <p:spPr>
          <a:xfrm>
            <a:off x="435428" y="2967773"/>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AA45E0B5-0802-2314-1787-A4786D0DE2E0}"/>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17" descr="A person in a black dress&#10;&#10;AI-generated content may be incorrect.">
            <a:extLst>
              <a:ext uri="{FF2B5EF4-FFF2-40B4-BE49-F238E27FC236}">
                <a16:creationId xmlns:a16="http://schemas.microsoft.com/office/drawing/2014/main" id="{8C7061DF-5C19-31D4-5C4A-C42B08871665}"/>
              </a:ext>
            </a:extLst>
          </p:cNvPr>
          <p:cNvPicPr>
            <a:picLocks noChangeAspect="1"/>
          </p:cNvPicPr>
          <p:nvPr/>
        </p:nvPicPr>
        <p:blipFill>
          <a:blip r:embed="rId3">
            <a:extLst>
              <a:ext uri="{28A0092B-C50C-407E-A947-70E740481C1C}">
                <a14:useLocalDpi xmlns:a14="http://schemas.microsoft.com/office/drawing/2010/main" val="0"/>
              </a:ext>
            </a:extLst>
          </a:blip>
          <a:srcRect l="7782" r="71098"/>
          <a:stretch/>
        </p:blipFill>
        <p:spPr>
          <a:xfrm>
            <a:off x="7719154" y="874855"/>
            <a:ext cx="2317574" cy="6172480"/>
          </a:xfrm>
          <a:prstGeom prst="rect">
            <a:avLst/>
          </a:prstGeom>
          <a:effectLst>
            <a:outerShdw blurRad="50800" dist="38100" dir="5400000" algn="t" rotWithShape="0">
              <a:prstClr val="black">
                <a:alpha val="40000"/>
              </a:prstClr>
            </a:outerShdw>
          </a:effectLst>
        </p:spPr>
      </p:pic>
      <p:pic>
        <p:nvPicPr>
          <p:cNvPr id="20" name="Picture 19" descr="A person in a beige shirt&#10;&#10;AI-generated content may be incorrect.">
            <a:extLst>
              <a:ext uri="{FF2B5EF4-FFF2-40B4-BE49-F238E27FC236}">
                <a16:creationId xmlns:a16="http://schemas.microsoft.com/office/drawing/2014/main" id="{1A56C334-4BDA-C058-20C9-79378E3ABC2C}"/>
              </a:ext>
            </a:extLst>
          </p:cNvPr>
          <p:cNvPicPr>
            <a:picLocks noChangeAspect="1"/>
          </p:cNvPicPr>
          <p:nvPr/>
        </p:nvPicPr>
        <p:blipFill>
          <a:blip r:embed="rId4">
            <a:extLst>
              <a:ext uri="{28A0092B-C50C-407E-A947-70E740481C1C}">
                <a14:useLocalDpi xmlns:a14="http://schemas.microsoft.com/office/drawing/2010/main" val="0"/>
              </a:ext>
            </a:extLst>
          </a:blip>
          <a:srcRect l="5252" r="73628"/>
          <a:stretch/>
        </p:blipFill>
        <p:spPr>
          <a:xfrm>
            <a:off x="3615743" y="692615"/>
            <a:ext cx="2385999" cy="6354720"/>
          </a:xfrm>
          <a:prstGeom prst="rect">
            <a:avLst/>
          </a:prstGeom>
          <a:effectLst>
            <a:outerShdw blurRad="50800" dist="38100" dir="2700000" algn="tl" rotWithShape="0">
              <a:prstClr val="black">
                <a:alpha val="40000"/>
              </a:prstClr>
            </a:outerShdw>
          </a:effectLst>
        </p:spPr>
      </p:pic>
      <p:pic>
        <p:nvPicPr>
          <p:cNvPr id="22" name="Picture 21" descr="A person in a suit and tie&#10;&#10;AI-generated content may be incorrect.">
            <a:extLst>
              <a:ext uri="{FF2B5EF4-FFF2-40B4-BE49-F238E27FC236}">
                <a16:creationId xmlns:a16="http://schemas.microsoft.com/office/drawing/2014/main" id="{6A2C8CA7-03D8-6E6C-FD35-4A87707C4FAE}"/>
              </a:ext>
            </a:extLst>
          </p:cNvPr>
          <p:cNvPicPr>
            <a:picLocks noChangeAspect="1"/>
          </p:cNvPicPr>
          <p:nvPr/>
        </p:nvPicPr>
        <p:blipFill>
          <a:blip r:embed="rId5">
            <a:extLst>
              <a:ext uri="{28A0092B-C50C-407E-A947-70E740481C1C}">
                <a14:useLocalDpi xmlns:a14="http://schemas.microsoft.com/office/drawing/2010/main" val="0"/>
              </a:ext>
            </a:extLst>
          </a:blip>
          <a:srcRect l="9152" r="72407"/>
          <a:stretch/>
        </p:blipFill>
        <p:spPr>
          <a:xfrm>
            <a:off x="5841700" y="497224"/>
            <a:ext cx="2099820" cy="6405021"/>
          </a:xfrm>
          <a:prstGeom prst="rect">
            <a:avLst/>
          </a:prstGeom>
          <a:effectLst>
            <a:outerShdw blurRad="50800" dist="38100" dir="8100000" algn="tr" rotWithShape="0">
              <a:prstClr val="black">
                <a:alpha val="40000"/>
              </a:prstClr>
            </a:outerShdw>
          </a:effectLst>
        </p:spPr>
      </p:pic>
      <p:pic>
        <p:nvPicPr>
          <p:cNvPr id="24" name="Picture 23" descr="A person in a suit buttoning his suit&#10;&#10;AI-generated content may be incorrect.">
            <a:extLst>
              <a:ext uri="{FF2B5EF4-FFF2-40B4-BE49-F238E27FC236}">
                <a16:creationId xmlns:a16="http://schemas.microsoft.com/office/drawing/2014/main" id="{BBFFA865-289D-C5E9-4E87-7A5BF2EF73F9}"/>
              </a:ext>
            </a:extLst>
          </p:cNvPr>
          <p:cNvPicPr>
            <a:picLocks noChangeAspect="1"/>
          </p:cNvPicPr>
          <p:nvPr/>
        </p:nvPicPr>
        <p:blipFill>
          <a:blip r:embed="rId6">
            <a:extLst>
              <a:ext uri="{28A0092B-C50C-407E-A947-70E740481C1C}">
                <a14:useLocalDpi xmlns:a14="http://schemas.microsoft.com/office/drawing/2010/main" val="0"/>
              </a:ext>
            </a:extLst>
          </a:blip>
          <a:srcRect l="12193" r="65450" b="5442"/>
          <a:stretch/>
        </p:blipFill>
        <p:spPr>
          <a:xfrm>
            <a:off x="9741922" y="1028951"/>
            <a:ext cx="2450078" cy="5829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67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5088-4280-8DEB-1782-B3E3917010A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EF71430-95F4-90C5-DE96-F81E8A24CECD}"/>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916DFCF1-48CE-EEF8-DEE3-EB8B6C6ED1FD}"/>
              </a:ext>
            </a:extLst>
          </p:cNvPr>
          <p:cNvGrpSpPr/>
          <p:nvPr/>
        </p:nvGrpSpPr>
        <p:grpSpPr>
          <a:xfrm>
            <a:off x="8337873" y="359537"/>
            <a:ext cx="3676327" cy="960230"/>
            <a:chOff x="6332285" y="676001"/>
            <a:chExt cx="4217442" cy="960230"/>
          </a:xfrm>
          <a:effectLst/>
        </p:grpSpPr>
        <p:sp>
          <p:nvSpPr>
            <p:cNvPr id="59" name="Rectangle 58">
              <a:extLst>
                <a:ext uri="{FF2B5EF4-FFF2-40B4-BE49-F238E27FC236}">
                  <a16:creationId xmlns:a16="http://schemas.microsoft.com/office/drawing/2014/main" id="{1CFEF2AE-7044-E61A-0272-876C89E1AE6A}"/>
                </a:ext>
              </a:extLst>
            </p:cNvPr>
            <p:cNvSpPr/>
            <p:nvPr/>
          </p:nvSpPr>
          <p:spPr>
            <a:xfrm>
              <a:off x="6332285" y="676001"/>
              <a:ext cx="421744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Black-tie, elegant, and polished.</a:t>
              </a:r>
            </a:p>
          </p:txBody>
        </p:sp>
        <p:sp>
          <p:nvSpPr>
            <p:cNvPr id="60" name="Rectangle 59">
              <a:extLst>
                <a:ext uri="{FF2B5EF4-FFF2-40B4-BE49-F238E27FC236}">
                  <a16:creationId xmlns:a16="http://schemas.microsoft.com/office/drawing/2014/main" id="{2C8F6592-4BA0-7136-F3E4-6AB98C8B0EDE}"/>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8B03FAB8-9465-B69F-F36C-F999D72F93FF}"/>
              </a:ext>
            </a:extLst>
          </p:cNvPr>
          <p:cNvSpPr txBox="1"/>
          <p:nvPr/>
        </p:nvSpPr>
        <p:spPr>
          <a:xfrm>
            <a:off x="435428" y="3402478"/>
            <a:ext cx="3709852" cy="2082108"/>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Floor-length gown or dressy cocktail dress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Pantsuit in formal fabrics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Dark suit with tie or tuxedo</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Polished dress shoes, heels,                 or dressy flats.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0BF4AB01-FD5E-F60C-F9C7-50E9216BF443}"/>
              </a:ext>
            </a:extLst>
          </p:cNvPr>
          <p:cNvSpPr txBox="1"/>
          <p:nvPr/>
        </p:nvSpPr>
        <p:spPr>
          <a:xfrm>
            <a:off x="435428" y="5484757"/>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232B25A6-8D73-23C1-0050-B88458535A4C}"/>
              </a:ext>
            </a:extLst>
          </p:cNvPr>
          <p:cNvSpPr txBox="1"/>
          <p:nvPr/>
        </p:nvSpPr>
        <p:spPr>
          <a:xfrm>
            <a:off x="435428" y="359537"/>
            <a:ext cx="2928257" cy="669414"/>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Formal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A3C05646-5B0A-03ED-247A-83A3B72A872D}"/>
              </a:ext>
            </a:extLst>
          </p:cNvPr>
          <p:cNvSpPr txBox="1"/>
          <p:nvPr/>
        </p:nvSpPr>
        <p:spPr>
          <a:xfrm>
            <a:off x="431872" y="5914498"/>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cs typeface="Hilton Sans" panose="020B0503020203020204" pitchFamily="34" charset="0"/>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Casual fabrics like cotton or denim</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cs typeface="Hilton Sans" panose="020B0503020203020204" pitchFamily="34" charset="0"/>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Anything too revealing or ill-fitting</a:t>
            </a:r>
            <a:endParaRPr kumimoji="0" lang="en-US" sz="1600" b="0" i="0" u="none" strike="noStrike" kern="1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1D0F3743-9CCE-8D70-76BA-E6C1A082A89A}"/>
              </a:ext>
            </a:extLst>
          </p:cNvPr>
          <p:cNvSpPr txBox="1"/>
          <p:nvPr/>
        </p:nvSpPr>
        <p:spPr>
          <a:xfrm>
            <a:off x="435428" y="2967773"/>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AA45E0B5-0802-2314-1787-A4786D0DE2E0}"/>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8C7061DF-5C19-31D4-5C4A-C42B08871665}"/>
              </a:ext>
            </a:extLst>
          </p:cNvPr>
          <p:cNvPicPr>
            <a:picLocks noChangeAspect="1"/>
          </p:cNvPicPr>
          <p:nvPr/>
        </p:nvPicPr>
        <p:blipFill>
          <a:blip r:embed="rId3">
            <a:extLst>
              <a:ext uri="{28A0092B-C50C-407E-A947-70E740481C1C}">
                <a14:useLocalDpi xmlns:a14="http://schemas.microsoft.com/office/drawing/2010/main" val="0"/>
              </a:ext>
            </a:extLst>
          </a:blip>
          <a:srcRect t="1705" b="1705"/>
          <a:stretch/>
        </p:blipFill>
        <p:spPr>
          <a:xfrm>
            <a:off x="5582869" y="752084"/>
            <a:ext cx="2317574" cy="6172480"/>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1A56C334-4BDA-C058-20C9-79378E3ABC2C}"/>
              </a:ext>
            </a:extLst>
          </p:cNvPr>
          <p:cNvPicPr>
            <a:picLocks noChangeAspect="1"/>
          </p:cNvPicPr>
          <p:nvPr/>
        </p:nvPicPr>
        <p:blipFill>
          <a:blip r:embed="rId4">
            <a:extLst>
              <a:ext uri="{28A0092B-C50C-407E-A947-70E740481C1C}">
                <a14:useLocalDpi xmlns:a14="http://schemas.microsoft.com/office/drawing/2010/main" val="0"/>
              </a:ext>
            </a:extLst>
          </a:blip>
          <a:srcRect l="-589" r="4186"/>
          <a:stretch/>
        </p:blipFill>
        <p:spPr>
          <a:xfrm>
            <a:off x="3334410" y="718094"/>
            <a:ext cx="2419517" cy="612478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A2C8CA7-03D8-6E6C-FD35-4A87707C4FAE}"/>
              </a:ext>
            </a:extLst>
          </p:cNvPr>
          <p:cNvPicPr>
            <a:picLocks noChangeAspect="1"/>
          </p:cNvPicPr>
          <p:nvPr/>
        </p:nvPicPr>
        <p:blipFill>
          <a:blip r:embed="rId5">
            <a:extLst>
              <a:ext uri="{28A0092B-C50C-407E-A947-70E740481C1C}">
                <a14:useLocalDpi xmlns:a14="http://schemas.microsoft.com/office/drawing/2010/main" val="0"/>
              </a:ext>
            </a:extLst>
          </a:blip>
          <a:srcRect l="6093" r="6093" b="6272"/>
          <a:stretch/>
        </p:blipFill>
        <p:spPr>
          <a:xfrm>
            <a:off x="7825707" y="811884"/>
            <a:ext cx="2117173" cy="6052880"/>
          </a:xfrm>
          <a:prstGeom prst="rect">
            <a:avLst/>
          </a:prstGeom>
          <a:effectLst>
            <a:outerShdw blurRad="50800" dist="38100" dir="8100000" algn="tr" rotWithShape="0">
              <a:prstClr val="black">
                <a:alpha val="40000"/>
              </a:prstClr>
            </a:outerShdw>
          </a:effectLst>
        </p:spPr>
      </p:pic>
      <p:pic>
        <p:nvPicPr>
          <p:cNvPr id="24" name="Picture 23">
            <a:extLst>
              <a:ext uri="{FF2B5EF4-FFF2-40B4-BE49-F238E27FC236}">
                <a16:creationId xmlns:a16="http://schemas.microsoft.com/office/drawing/2014/main" id="{BBFFA865-289D-C5E9-4E87-7A5BF2EF73F9}"/>
              </a:ext>
            </a:extLst>
          </p:cNvPr>
          <p:cNvPicPr>
            <a:picLocks noChangeAspect="1"/>
          </p:cNvPicPr>
          <p:nvPr/>
        </p:nvPicPr>
        <p:blipFill>
          <a:blip r:embed="rId6">
            <a:extLst>
              <a:ext uri="{28A0092B-C50C-407E-A947-70E740481C1C}">
                <a14:useLocalDpi xmlns:a14="http://schemas.microsoft.com/office/drawing/2010/main" val="0"/>
              </a:ext>
            </a:extLst>
          </a:blip>
          <a:srcRect l="-3014" r="13370" b="5303"/>
          <a:stretch/>
        </p:blipFill>
        <p:spPr>
          <a:xfrm>
            <a:off x="9361871" y="1028951"/>
            <a:ext cx="2830129" cy="5829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027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sp>
        <p:nvSpPr>
          <p:cNvPr id="59" name="Rectangle 58">
            <a:extLst>
              <a:ext uri="{FF2B5EF4-FFF2-40B4-BE49-F238E27FC236}">
                <a16:creationId xmlns:a16="http://schemas.microsoft.com/office/drawing/2014/main" id="{E708227F-C831-B819-F495-585993EB91AA}"/>
              </a:ext>
            </a:extLst>
          </p:cNvPr>
          <p:cNvSpPr/>
          <p:nvPr/>
        </p:nvSpPr>
        <p:spPr>
          <a:xfrm>
            <a:off x="4828736" y="287374"/>
            <a:ext cx="7363264" cy="13984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Dress so your content is the focus—not your clothing</a:t>
            </a:r>
            <a:r>
              <a:rPr kumimoji="0" lang="en-US" sz="1500" b="1"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When you're on stage, hundreds of eyes are on you. Every detail of your appearance contributes to how your message is received. Choose attire that supports your executive presence, not distracts from it.</a:t>
            </a:r>
          </a:p>
        </p:txBody>
      </p:sp>
      <p:sp>
        <p:nvSpPr>
          <p:cNvPr id="60" name="Rectangle 59">
            <a:extLst>
              <a:ext uri="{FF2B5EF4-FFF2-40B4-BE49-F238E27FC236}">
                <a16:creationId xmlns:a16="http://schemas.microsoft.com/office/drawing/2014/main" id="{02BFBA5A-8979-EF95-55CB-F01323B15EA2}"/>
              </a:ext>
            </a:extLst>
          </p:cNvPr>
          <p:cNvSpPr/>
          <p:nvPr/>
        </p:nvSpPr>
        <p:spPr>
          <a:xfrm flipH="1">
            <a:off x="5016513" y="387226"/>
            <a:ext cx="45719" cy="119873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0" name="TextBox 89">
            <a:extLst>
              <a:ext uri="{FF2B5EF4-FFF2-40B4-BE49-F238E27FC236}">
                <a16:creationId xmlns:a16="http://schemas.microsoft.com/office/drawing/2014/main" id="{736C4DB1-74A4-F6C6-9646-1A79310EB031}"/>
              </a:ext>
            </a:extLst>
          </p:cNvPr>
          <p:cNvSpPr txBox="1"/>
          <p:nvPr/>
        </p:nvSpPr>
        <p:spPr>
          <a:xfrm>
            <a:off x="384628" y="3284538"/>
            <a:ext cx="5200369" cy="172534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Tailored suit, dress pants and shirt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Blouse or shirt in opaque fabric</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Smoothing undergarments or undershirts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Skirt or dress with a longer hemline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Polished heels, flats, loafers or oxfords</a:t>
            </a:r>
          </a:p>
        </p:txBody>
      </p:sp>
      <p:sp>
        <p:nvSpPr>
          <p:cNvPr id="91" name="TextBox 90">
            <a:extLst>
              <a:ext uri="{FF2B5EF4-FFF2-40B4-BE49-F238E27FC236}">
                <a16:creationId xmlns:a16="http://schemas.microsoft.com/office/drawing/2014/main" id="{EA8B7449-D5C5-DB32-A7EA-470E84732C17}"/>
              </a:ext>
            </a:extLst>
          </p:cNvPr>
          <p:cNvSpPr txBox="1"/>
          <p:nvPr/>
        </p:nvSpPr>
        <p:spPr>
          <a:xfrm>
            <a:off x="384628" y="5111881"/>
            <a:ext cx="3084743" cy="40011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132343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Stage Presenter</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319409" y="5511991"/>
            <a:ext cx="5200369" cy="1624099"/>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Too tight or too short clothing.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6937E"/>
                </a:solidFill>
                <a:effectLst/>
                <a:uLnTx/>
                <a:uFillTx/>
                <a:latin typeface="Aptos" panose="02110004020202020204"/>
                <a:ea typeface="+mn-ea"/>
                <a:cs typeface="+mn-cs"/>
              </a:rPr>
              <a:t>✘ </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Sheer fabrics, which can be revealing under bright lights.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Pro tip: </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Ensure your outfit provides coverage, especially when seated during panel discussions.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a:t>
            </a:r>
          </a:p>
        </p:txBody>
      </p:sp>
      <p:sp>
        <p:nvSpPr>
          <p:cNvPr id="8" name="TextBox 7">
            <a:extLst>
              <a:ext uri="{FF2B5EF4-FFF2-40B4-BE49-F238E27FC236}">
                <a16:creationId xmlns:a16="http://schemas.microsoft.com/office/drawing/2014/main" id="{D6B39CE1-A331-A3A8-3829-ED2465D301DC}"/>
              </a:ext>
            </a:extLst>
          </p:cNvPr>
          <p:cNvSpPr txBox="1"/>
          <p:nvPr/>
        </p:nvSpPr>
        <p:spPr>
          <a:xfrm>
            <a:off x="384628" y="2849833"/>
            <a:ext cx="3354491" cy="40011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pic>
        <p:nvPicPr>
          <p:cNvPr id="4" name="Picture 3" descr="A person in a suit&#10;&#10;AI-generated content may be incorrect.">
            <a:extLst>
              <a:ext uri="{FF2B5EF4-FFF2-40B4-BE49-F238E27FC236}">
                <a16:creationId xmlns:a16="http://schemas.microsoft.com/office/drawing/2014/main" id="{059DA705-02BF-0AEC-A6FC-9EAB8340292E}"/>
              </a:ext>
            </a:extLst>
          </p:cNvPr>
          <p:cNvPicPr>
            <a:picLocks noChangeAspect="1"/>
          </p:cNvPicPr>
          <p:nvPr/>
        </p:nvPicPr>
        <p:blipFill>
          <a:blip r:embed="rId3">
            <a:extLst>
              <a:ext uri="{28A0092B-C50C-407E-A947-70E740481C1C}">
                <a14:useLocalDpi xmlns:a14="http://schemas.microsoft.com/office/drawing/2010/main" val="0"/>
              </a:ext>
            </a:extLst>
          </a:blip>
          <a:srcRect l="7396" r="73750" b="4029"/>
          <a:stretch>
            <a:fillRect/>
          </a:stretch>
        </p:blipFill>
        <p:spPr>
          <a:xfrm>
            <a:off x="6370166" y="1329886"/>
            <a:ext cx="1930745" cy="5528114"/>
          </a:xfrm>
          <a:prstGeom prst="rect">
            <a:avLst/>
          </a:prstGeom>
          <a:effectLst>
            <a:outerShdw blurRad="50800" dist="50800" sx="102000" sy="102000" algn="ctr" rotWithShape="0">
              <a:prstClr val="black">
                <a:alpha val="20000"/>
              </a:prstClr>
            </a:outerShdw>
          </a:effectLst>
        </p:spPr>
      </p:pic>
      <p:sp>
        <p:nvSpPr>
          <p:cNvPr id="10" name="Rectangle 9">
            <a:extLst>
              <a:ext uri="{FF2B5EF4-FFF2-40B4-BE49-F238E27FC236}">
                <a16:creationId xmlns:a16="http://schemas.microsoft.com/office/drawing/2014/main" id="{7BECA4B7-2B25-0FA5-97F0-D6AA5709F3F2}"/>
              </a:ext>
            </a:extLst>
          </p:cNvPr>
          <p:cNvSpPr/>
          <p:nvPr/>
        </p:nvSpPr>
        <p:spPr>
          <a:xfrm>
            <a:off x="435428" y="166653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5" name="Picture 14" descr="A person in a black dress&#10;&#10;AI-generated content may be incorrect.">
            <a:extLst>
              <a:ext uri="{FF2B5EF4-FFF2-40B4-BE49-F238E27FC236}">
                <a16:creationId xmlns:a16="http://schemas.microsoft.com/office/drawing/2014/main" id="{C877EA74-91FD-6BBB-E48C-9180ED43BACC}"/>
              </a:ext>
            </a:extLst>
          </p:cNvPr>
          <p:cNvPicPr>
            <a:picLocks noChangeAspect="1"/>
          </p:cNvPicPr>
          <p:nvPr/>
        </p:nvPicPr>
        <p:blipFill>
          <a:blip r:embed="rId4">
            <a:extLst>
              <a:ext uri="{28A0092B-C50C-407E-A947-70E740481C1C}">
                <a14:useLocalDpi xmlns:a14="http://schemas.microsoft.com/office/drawing/2010/main" val="0"/>
              </a:ext>
            </a:extLst>
          </a:blip>
          <a:srcRect l="8394" r="70528"/>
          <a:stretch>
            <a:fillRect/>
          </a:stretch>
        </p:blipFill>
        <p:spPr>
          <a:xfrm>
            <a:off x="4524288" y="1510767"/>
            <a:ext cx="2071493" cy="5528114"/>
          </a:xfrm>
          <a:prstGeom prst="rect">
            <a:avLst/>
          </a:prstGeom>
          <a:effectLst>
            <a:outerShdw blurRad="50800" dist="50800" sx="102000" sy="102000" algn="ctr" rotWithShape="0">
              <a:prstClr val="black">
                <a:alpha val="20000"/>
              </a:prstClr>
            </a:outerShdw>
          </a:effectLst>
        </p:spPr>
      </p:pic>
      <p:pic>
        <p:nvPicPr>
          <p:cNvPr id="3" name="Picture 2" descr="A couple of men in suits&#10;&#10;AI-generated content may be incorrect.">
            <a:extLst>
              <a:ext uri="{FF2B5EF4-FFF2-40B4-BE49-F238E27FC236}">
                <a16:creationId xmlns:a16="http://schemas.microsoft.com/office/drawing/2014/main" id="{EE240B95-1118-C6E2-6E66-811FC6162BF0}"/>
              </a:ext>
            </a:extLst>
          </p:cNvPr>
          <p:cNvPicPr>
            <a:picLocks noChangeAspect="1"/>
          </p:cNvPicPr>
          <p:nvPr/>
        </p:nvPicPr>
        <p:blipFill>
          <a:blip r:embed="rId5">
            <a:extLst>
              <a:ext uri="{28A0092B-C50C-407E-A947-70E740481C1C}">
                <a14:useLocalDpi xmlns:a14="http://schemas.microsoft.com/office/drawing/2010/main" val="0"/>
              </a:ext>
            </a:extLst>
          </a:blip>
          <a:srcRect l="8338" t="1608" r="62898" b="-1608"/>
          <a:stretch>
            <a:fillRect/>
          </a:stretch>
        </p:blipFill>
        <p:spPr>
          <a:xfrm flipH="1">
            <a:off x="9770241" y="1868463"/>
            <a:ext cx="2592992" cy="5070824"/>
          </a:xfrm>
          <a:prstGeom prst="rect">
            <a:avLst/>
          </a:prstGeom>
          <a:effectLst>
            <a:outerShdw blurRad="50800" dist="50800" algn="ctr" rotWithShape="0">
              <a:prstClr val="black">
                <a:alpha val="20000"/>
              </a:prstClr>
            </a:outerShdw>
          </a:effectLst>
        </p:spPr>
      </p:pic>
      <p:pic>
        <p:nvPicPr>
          <p:cNvPr id="9" name="Picture 8">
            <a:extLst>
              <a:ext uri="{FF2B5EF4-FFF2-40B4-BE49-F238E27FC236}">
                <a16:creationId xmlns:a16="http://schemas.microsoft.com/office/drawing/2014/main" id="{4305EF32-45C5-7C1B-6C07-6027A13D268C}"/>
              </a:ext>
            </a:extLst>
          </p:cNvPr>
          <p:cNvPicPr>
            <a:picLocks noChangeAspect="1"/>
          </p:cNvPicPr>
          <p:nvPr/>
        </p:nvPicPr>
        <p:blipFill>
          <a:blip r:embed="rId6">
            <a:extLst>
              <a:ext uri="{28A0092B-C50C-407E-A947-70E740481C1C}">
                <a14:useLocalDpi xmlns:a14="http://schemas.microsoft.com/office/drawing/2010/main" val="0"/>
              </a:ext>
            </a:extLst>
          </a:blip>
          <a:srcRect l="7214" t="545" r="69884" b="2671"/>
          <a:stretch>
            <a:fillRect/>
          </a:stretch>
        </p:blipFill>
        <p:spPr>
          <a:xfrm>
            <a:off x="8137211" y="1628379"/>
            <a:ext cx="2199929" cy="5229621"/>
          </a:xfrm>
          <a:prstGeom prst="rect">
            <a:avLst/>
          </a:prstGeom>
          <a:effectLst>
            <a:outerShdw blurRad="50800" dist="50800" sx="102000" sy="102000" algn="ctr" rotWithShape="0">
              <a:prstClr val="black">
                <a:alpha val="20000"/>
              </a:prstClr>
            </a:outerShdw>
          </a:effectLst>
        </p:spPr>
      </p:pic>
    </p:spTree>
    <p:extLst>
      <p:ext uri="{BB962C8B-B14F-4D97-AF65-F5344CB8AC3E}">
        <p14:creationId xmlns:p14="http://schemas.microsoft.com/office/powerpoint/2010/main" val="1925217678"/>
      </p:ext>
    </p:extLst>
  </p:cSld>
  <p:clrMapOvr>
    <a:masterClrMapping/>
  </p:clrMapOvr>
</p:sld>
</file>

<file path=ppt/theme/theme1.xml><?xml version="1.0" encoding="utf-8"?>
<a:theme xmlns:a="http://schemas.openxmlformats.org/drawingml/2006/main" name="Office Theme">
  <a:themeElements>
    <a:clrScheme name="Hilton Theme">
      <a:dk1>
        <a:srgbClr val="000000"/>
      </a:dk1>
      <a:lt1>
        <a:srgbClr val="FFFFFF"/>
      </a:lt1>
      <a:dk2>
        <a:srgbClr val="002F61"/>
      </a:dk2>
      <a:lt2>
        <a:srgbClr val="F0E9E6"/>
      </a:lt2>
      <a:accent1>
        <a:srgbClr val="000000"/>
      </a:accent1>
      <a:accent2>
        <a:srgbClr val="FFFFFF"/>
      </a:accent2>
      <a:accent3>
        <a:srgbClr val="002F61"/>
      </a:accent3>
      <a:accent4>
        <a:srgbClr val="6BB030"/>
      </a:accent4>
      <a:accent5>
        <a:srgbClr val="007293"/>
      </a:accent5>
      <a:accent6>
        <a:srgbClr val="06937E"/>
      </a:accent6>
      <a:hlink>
        <a:srgbClr val="007293"/>
      </a:hlink>
      <a:folHlink>
        <a:srgbClr val="0693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5EE7AA58507740B0F82361AC1B3A2E" ma:contentTypeVersion="12" ma:contentTypeDescription="Create a new document." ma:contentTypeScope="" ma:versionID="ce32cd0f421b9ab5625bfe4f58d42813">
  <xsd:schema xmlns:xsd="http://www.w3.org/2001/XMLSchema" xmlns:xs="http://www.w3.org/2001/XMLSchema" xmlns:p="http://schemas.microsoft.com/office/2006/metadata/properties" xmlns:ns2="398dea95-48de-46a1-ba83-6d67711f91ee" xmlns:ns3="4870d8af-b4ee-4fe4-98c2-5b0a3ab25c6d" targetNamespace="http://schemas.microsoft.com/office/2006/metadata/properties" ma:root="true" ma:fieldsID="6b959cf816f25d2af8672378ccb0bf9a" ns2:_="" ns3:_="">
    <xsd:import namespace="398dea95-48de-46a1-ba83-6d67711f91ee"/>
    <xsd:import namespace="4870d8af-b4ee-4fe4-98c2-5b0a3ab25c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dea95-48de-46a1-ba83-6d67711f9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af81059-fae5-4b28-b73c-d5c58199973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70d8af-b4ee-4fe4-98c2-5b0a3ab25c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c50f80-b8b8-4ff6-8a3e-3cdc3a05399b}" ma:internalName="TaxCatchAll" ma:showField="CatchAllData" ma:web="4870d8af-b4ee-4fe4-98c2-5b0a3ab25c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870d8af-b4ee-4fe4-98c2-5b0a3ab25c6d" xsi:nil="true"/>
    <lcf76f155ced4ddcb4097134ff3c332f xmlns="398dea95-48de-46a1-ba83-6d67711f91e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D55781-1E37-4B11-B3DA-C87B0541FDE3}">
  <ds:schemaRefs>
    <ds:schemaRef ds:uri="398dea95-48de-46a1-ba83-6d67711f91ee"/>
    <ds:schemaRef ds:uri="4870d8af-b4ee-4fe4-98c2-5b0a3ab25c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43274E-E43B-4F87-AFFB-C394A79025E5}">
  <ds:schemaRefs>
    <ds:schemaRef ds:uri="398dea95-48de-46a1-ba83-6d67711f91ee"/>
    <ds:schemaRef ds:uri="4870d8af-b4ee-4fe4-98c2-5b0a3ab25c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AB7EA9-D053-435D-BBFD-C3F574ED59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Hilton Hotels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Justine Huey</dc:creator>
  <cp:revision>2</cp:revision>
  <dcterms:created xsi:type="dcterms:W3CDTF">2025-02-10T19:27:14Z</dcterms:created>
  <dcterms:modified xsi:type="dcterms:W3CDTF">2025-09-16T13:59:14Z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0x010100795EE7AA58507740B0F82361AC1B3A2E</vt:lpwstr>
  </property>
  <property fmtid="{D5CDD505-2E9C-101B-9397-08002B2CF9AE}" pid="3" name="MediaServiceImageTags">
    <vt:lpwstr/>
  </property>
</Properties>
</file>